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6"/>
  </p:notesMasterIdLst>
  <p:sldIdLst>
    <p:sldId id="472" r:id="rId5"/>
  </p:sldIdLst>
  <p:sldSz cx="12192000" cy="6858000"/>
  <p:notesSz cx="6858000" cy="9144000"/>
  <p:embeddedFontLst>
    <p:embeddedFont>
      <p:font typeface="Calibri" panose="020F0502020204030204" pitchFamily="34" charset="0"/>
      <p:regular r:id="rId7"/>
      <p:bold r:id="rId8"/>
      <p:italic r:id="rId9"/>
      <p:boldItalic r:id="rId10"/>
    </p:embeddedFont>
    <p:embeddedFont>
      <p:font typeface="Montserrat" panose="00000500000000000000" pitchFamily="2" charset="0"/>
      <p:regular r:id="rId11"/>
      <p:bold r:id="rId12"/>
      <p:italic r:id="rId13"/>
      <p:boldItalic r:id="rId14"/>
    </p:embeddedFont>
    <p:embeddedFont>
      <p:font typeface="Open Sans" panose="020B0606030504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CE5F1A05-F64C-4CE6-9123-4FB0014DEB56}">
          <p14:sldIdLst/>
        </p14:section>
        <p14:section name="Default Slides" id="{7EEA1F4F-EA9F-44B8-8CB2-5D878F68E2DD}">
          <p14:sldIdLst>
            <p14:sldId id="4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001F3C"/>
    <a:srgbClr val="0080DB"/>
    <a:srgbClr val="EAEDF2"/>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D97D59-087C-416D-9065-65A93D50886E}" v="2" dt="2023-09-11T08:03:44.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953" autoAdjust="0"/>
    <p:restoredTop sz="94645" autoAdjust="0"/>
  </p:normalViewPr>
  <p:slideViewPr>
    <p:cSldViewPr>
      <p:cViewPr varScale="1">
        <p:scale>
          <a:sx n="102" d="100"/>
          <a:sy n="102" d="100"/>
        </p:scale>
        <p:origin x="120"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font" Target="fonts/font9.fntdata"/><Relationship Id="rId23" Type="http://schemas.microsoft.com/office/2015/10/relationships/revisionInfo" Target="revisionInfo.xml"/><Relationship Id="rId10" Type="http://schemas.openxmlformats.org/officeDocument/2006/relationships/font" Target="fonts/font4.fntdata"/><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138ED-F3BD-424E-8445-740A582B029F}"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970EC-786B-4EDC-BDD0-A26F6E6EDE31}" type="slidenum">
              <a:rPr lang="en-GB" smtClean="0"/>
              <a:t>‹#›</a:t>
            </a:fld>
            <a:endParaRPr lang="en-GB"/>
          </a:p>
        </p:txBody>
      </p:sp>
    </p:spTree>
    <p:extLst>
      <p:ext uri="{BB962C8B-B14F-4D97-AF65-F5344CB8AC3E}">
        <p14:creationId xmlns:p14="http://schemas.microsoft.com/office/powerpoint/2010/main" val="3404240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forms.office.com/pages/responsepage.aspx?id=c2N7y57PGkCegWGpBbQ6ZshLe88VOXZLiLZutibYFd9UQTE4SjFNVENJWkdVRzdXSFJRTlZFSFQ0Qy4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completed end of each session: </a:t>
            </a:r>
            <a:r>
              <a:rPr lang="en-GB" dirty="0">
                <a:hlinkClick r:id="rId3"/>
              </a:rPr>
              <a:t>Adult Education End of Session Survey (office.com)</a:t>
            </a:r>
            <a:endParaRPr lang="en-GB" dirty="0"/>
          </a:p>
          <a:p>
            <a:r>
              <a:rPr lang="en-GB" dirty="0"/>
              <a:t>To be completed end of programme: </a:t>
            </a:r>
            <a:r>
              <a:rPr lang="en-GB" dirty="0">
                <a:hlinkClick r:id="rId4"/>
              </a:rPr>
              <a:t>Adult Education - Next Steps Learner Survey - 2023/2024 (Page 1 of 5) (office.com)</a:t>
            </a:r>
            <a:r>
              <a:rPr lang="en-GB" dirty="0"/>
              <a:t> (Final session)</a:t>
            </a:r>
          </a:p>
        </p:txBody>
      </p:sp>
      <p:sp>
        <p:nvSpPr>
          <p:cNvPr id="4" name="Slide Number Placeholder 3"/>
          <p:cNvSpPr>
            <a:spLocks noGrp="1"/>
          </p:cNvSpPr>
          <p:nvPr>
            <p:ph type="sldNum" sz="quarter" idx="5"/>
          </p:nvPr>
        </p:nvSpPr>
        <p:spPr/>
        <p:txBody>
          <a:bodyPr/>
          <a:lstStyle/>
          <a:p>
            <a:fld id="{402970EC-786B-4EDC-BDD0-A26F6E6EDE31}" type="slidenum">
              <a:rPr lang="en-GB" smtClean="0"/>
              <a:t>1</a:t>
            </a:fld>
            <a:endParaRPr lang="en-GB"/>
          </a:p>
        </p:txBody>
      </p:sp>
    </p:spTree>
    <p:extLst>
      <p:ext uri="{BB962C8B-B14F-4D97-AF65-F5344CB8AC3E}">
        <p14:creationId xmlns:p14="http://schemas.microsoft.com/office/powerpoint/2010/main" val="3898054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3" name="Rectangle 22"/>
          <p:cNvSpPr/>
          <p:nvPr userDrawn="1"/>
        </p:nvSpPr>
        <p:spPr>
          <a:xfrm>
            <a:off x="2332" y="1095539"/>
            <a:ext cx="12192000" cy="4421694"/>
          </a:xfrm>
          <a:prstGeom prst="rect">
            <a:avLst/>
          </a:prstGeom>
          <a:solidFill>
            <a:srgbClr val="00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10" name="Rectangle 9"/>
          <p:cNvSpPr/>
          <p:nvPr userDrawn="1"/>
        </p:nvSpPr>
        <p:spPr>
          <a:xfrm>
            <a:off x="0" y="1"/>
            <a:ext cx="12192000" cy="1052736"/>
          </a:xfrm>
          <a:prstGeom prst="rect">
            <a:avLst/>
          </a:prstGeom>
          <a:solidFill>
            <a:srgbClr val="001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20" name="Group 19"/>
          <p:cNvGrpSpPr/>
          <p:nvPr userDrawn="1"/>
        </p:nvGrpSpPr>
        <p:grpSpPr>
          <a:xfrm>
            <a:off x="2118" y="404664"/>
            <a:ext cx="4556357" cy="1296144"/>
            <a:chOff x="0" y="2492896"/>
            <a:chExt cx="8578740" cy="1296144"/>
          </a:xfrm>
          <a:solidFill>
            <a:schemeClr val="bg1"/>
          </a:solidFill>
        </p:grpSpPr>
        <p:sp>
          <p:nvSpPr>
            <p:cNvPr id="21" name="Rounded Rectangle 20"/>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2" name="Rectangle 21"/>
            <p:cNvSpPr/>
            <p:nvPr userDrawn="1"/>
          </p:nvSpPr>
          <p:spPr>
            <a:xfrm>
              <a:off x="0" y="2492896"/>
              <a:ext cx="211584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pic>
        <p:nvPicPr>
          <p:cNvPr id="3" name="Picture 2">
            <a:extLst>
              <a:ext uri="{FF2B5EF4-FFF2-40B4-BE49-F238E27FC236}">
                <a16:creationId xmlns:a16="http://schemas.microsoft.com/office/drawing/2014/main" id="{3F57B738-2531-3545-2ABA-9ED72993D45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07368" y="548680"/>
            <a:ext cx="3312367" cy="941147"/>
          </a:xfrm>
          <a:prstGeom prst="rect">
            <a:avLst/>
          </a:prstGeom>
        </p:spPr>
      </p:pic>
      <p:sp>
        <p:nvSpPr>
          <p:cNvPr id="4" name="TextBox 3">
            <a:extLst>
              <a:ext uri="{FF2B5EF4-FFF2-40B4-BE49-F238E27FC236}">
                <a16:creationId xmlns:a16="http://schemas.microsoft.com/office/drawing/2014/main" id="{E65B0597-5A06-5B47-0D77-A69EC6D970A8}"/>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spTree>
    <p:extLst>
      <p:ext uri="{BB962C8B-B14F-4D97-AF65-F5344CB8AC3E}">
        <p14:creationId xmlns:p14="http://schemas.microsoft.com/office/powerpoint/2010/main" val="308016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 Slide 2">
    <p:spTree>
      <p:nvGrpSpPr>
        <p:cNvPr id="1" name=""/>
        <p:cNvGrpSpPr/>
        <p:nvPr/>
      </p:nvGrpSpPr>
      <p:grpSpPr>
        <a:xfrm>
          <a:off x="0" y="0"/>
          <a:ext cx="0" cy="0"/>
          <a:chOff x="0" y="0"/>
          <a:chExt cx="0" cy="0"/>
        </a:xfrm>
      </p:grpSpPr>
      <p:sp>
        <p:nvSpPr>
          <p:cNvPr id="8" name="Rectangle 7"/>
          <p:cNvSpPr/>
          <p:nvPr userDrawn="1"/>
        </p:nvSpPr>
        <p:spPr>
          <a:xfrm>
            <a:off x="0" y="11171"/>
            <a:ext cx="12192000" cy="6453335"/>
          </a:xfrm>
          <a:prstGeom prst="rect">
            <a:avLst/>
          </a:prstGeom>
          <a:solidFill>
            <a:srgbClr val="001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9" name="Group 8"/>
          <p:cNvGrpSpPr/>
          <p:nvPr userDrawn="1"/>
        </p:nvGrpSpPr>
        <p:grpSpPr>
          <a:xfrm>
            <a:off x="0" y="1700808"/>
            <a:ext cx="11760629" cy="1296144"/>
            <a:chOff x="0" y="2492896"/>
            <a:chExt cx="8578740" cy="1296144"/>
          </a:xfrm>
          <a:solidFill>
            <a:srgbClr val="0080DB"/>
          </a:solidFill>
        </p:grpSpPr>
        <p:sp>
          <p:nvSpPr>
            <p:cNvPr id="10" name="Rounded Rectangle 9"/>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2" name="Text Placeholder 15">
            <a:extLst>
              <a:ext uri="{FF2B5EF4-FFF2-40B4-BE49-F238E27FC236}">
                <a16:creationId xmlns:a16="http://schemas.microsoft.com/office/drawing/2014/main" id="{97AC3A1F-6B6E-F87F-76A1-51310163952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7" name="Text Placeholder 6">
            <a:extLst>
              <a:ext uri="{FF2B5EF4-FFF2-40B4-BE49-F238E27FC236}">
                <a16:creationId xmlns:a16="http://schemas.microsoft.com/office/drawing/2014/main" id="{713B11C8-3D06-84E1-F08C-7FF80C3F9660}"/>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3" name="TextBox 12">
            <a:extLst>
              <a:ext uri="{FF2B5EF4-FFF2-40B4-BE49-F238E27FC236}">
                <a16:creationId xmlns:a16="http://schemas.microsoft.com/office/drawing/2014/main" id="{B00DDD49-50D7-FFBB-59C9-1B1D8C0B71D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AA276CD1-BEF2-C8D2-DBAA-D45763519F8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E34C8598-D402-8A8A-BB11-77CB947B0350}"/>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7379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0BF7BFA-027F-71E7-938D-F3D54AF217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6" name="TextBox 5">
            <a:extLst>
              <a:ext uri="{FF2B5EF4-FFF2-40B4-BE49-F238E27FC236}">
                <a16:creationId xmlns:a16="http://schemas.microsoft.com/office/drawing/2014/main" id="{49D58EE7-3E34-16BE-A267-1344FA3E44AA}"/>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5998F1F1-0373-5542-BC84-000C4C6114D1}"/>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7FB9E80C-E8A6-3077-A14E-DD631B471CB9}"/>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Tree>
    <p:extLst>
      <p:ext uri="{BB962C8B-B14F-4D97-AF65-F5344CB8AC3E}">
        <p14:creationId xmlns:p14="http://schemas.microsoft.com/office/powerpoint/2010/main" val="3361883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6681945D-26DF-83C1-7DEE-BCF6B0F382FF}"/>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9864B76C-5519-382A-F0CE-6A18FBB593B2}"/>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AD11CD03-0964-E409-3809-BC528306A39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287F837-BAD1-3AF1-A50E-49261712C18E}"/>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24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865487" y="1628800"/>
            <a:ext cx="8461026" cy="4248472"/>
          </a:xfrm>
          <a:prstGeom prst="rect">
            <a:avLst/>
          </a:prstGeom>
        </p:spPr>
        <p:txBody>
          <a:body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D56CC80C-1EDC-6364-C8EA-91C12EC2D292}"/>
              </a:ext>
            </a:extLst>
          </p:cNvPr>
          <p:cNvSpPr>
            <a:spLocks noGrp="1"/>
          </p:cNvSpPr>
          <p:nvPr>
            <p:ph type="body" sz="quarter" idx="12"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D23D26BF-5722-BFF2-B260-3DFA21BB23E5}"/>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4AE436F0-DBE6-3261-E5B4-39B260690B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5094206B-F18B-4923-2BA4-2C306799E1B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1305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508257" y="3501008"/>
            <a:ext cx="9175487" cy="1872208"/>
          </a:xfrm>
          <a:prstGeom prst="rect">
            <a:avLst/>
          </a:prstGeom>
        </p:spPr>
        <p:txBody>
          <a:bodyPr/>
          <a:lstStyle>
            <a:lvl1pPr marL="0" indent="0">
              <a:buNone/>
              <a:defRPr/>
            </a:lvl1p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Text Placeholder 2">
            <a:extLst>
              <a:ext uri="{FF2B5EF4-FFF2-40B4-BE49-F238E27FC236}">
                <a16:creationId xmlns:a16="http://schemas.microsoft.com/office/drawing/2014/main" id="{198892A5-8A66-9E41-01D1-DA9F1B90EA4C}"/>
              </a:ext>
            </a:extLst>
          </p:cNvPr>
          <p:cNvSpPr>
            <a:spLocks noGrp="1"/>
          </p:cNvSpPr>
          <p:nvPr>
            <p:ph type="body" sz="quarter" idx="12" hasCustomPrompt="1"/>
          </p:nvPr>
        </p:nvSpPr>
        <p:spPr>
          <a:xfrm>
            <a:off x="1508257" y="1772816"/>
            <a:ext cx="9175486" cy="914400"/>
          </a:xfrm>
          <a:prstGeom prst="rect">
            <a:avLst/>
          </a:prstGeom>
        </p:spPr>
        <p:txBody>
          <a:bodyPr/>
          <a:lstStyle>
            <a:lvl1pPr marL="0" indent="0" algn="ctr">
              <a:buNone/>
              <a:defRPr/>
            </a:lvl1pPr>
          </a:lstStyle>
          <a:p>
            <a:pPr lvl="0"/>
            <a:r>
              <a:rPr lang="en-US" dirty="0"/>
              <a:t>Add text</a:t>
            </a:r>
            <a:endParaRPr lang="en-GB" dirty="0"/>
          </a:p>
        </p:txBody>
      </p:sp>
      <p:sp>
        <p:nvSpPr>
          <p:cNvPr id="8" name="Text Placeholder 6">
            <a:extLst>
              <a:ext uri="{FF2B5EF4-FFF2-40B4-BE49-F238E27FC236}">
                <a16:creationId xmlns:a16="http://schemas.microsoft.com/office/drawing/2014/main" id="{473A357C-A89B-6E60-A96B-A2BD861F1552}"/>
              </a:ext>
            </a:extLst>
          </p:cNvPr>
          <p:cNvSpPr>
            <a:spLocks noGrp="1"/>
          </p:cNvSpPr>
          <p:nvPr>
            <p:ph type="body" sz="quarter" idx="13"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27AF25BB-3B5D-42E8-080E-AC156B4ACE1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C879E7D-0B5F-D502-36F2-DC70C72501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89821B3E-EBD1-F47B-4D1C-CA6A0E252E6B}"/>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8079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1">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Content Placeholder 3">
            <a:extLst>
              <a:ext uri="{FF2B5EF4-FFF2-40B4-BE49-F238E27FC236}">
                <a16:creationId xmlns:a16="http://schemas.microsoft.com/office/drawing/2014/main" id="{0ACDE6B1-D4E5-5029-AFF2-3578D2B7C330}"/>
              </a:ext>
            </a:extLst>
          </p:cNvPr>
          <p:cNvSpPr>
            <a:spLocks noGrp="1"/>
          </p:cNvSpPr>
          <p:nvPr>
            <p:ph sz="quarter" idx="12"/>
          </p:nvPr>
        </p:nvSpPr>
        <p:spPr>
          <a:xfrm>
            <a:off x="766763" y="1700808"/>
            <a:ext cx="10658475" cy="38884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6">
            <a:extLst>
              <a:ext uri="{FF2B5EF4-FFF2-40B4-BE49-F238E27FC236}">
                <a16:creationId xmlns:a16="http://schemas.microsoft.com/office/drawing/2014/main" id="{B12E9F0B-C892-2FA1-2F05-848C6AD780D3}"/>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FE1D3DF4-A651-233C-46EA-B510D9D2EE34}"/>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E8F22DDC-9C12-E94D-9EF5-51C50E56B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F32063A4-FB5A-51EF-E460-599685A287A9}"/>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267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6575524" y="1793875"/>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576477" y="1793875"/>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6">
            <a:extLst>
              <a:ext uri="{FF2B5EF4-FFF2-40B4-BE49-F238E27FC236}">
                <a16:creationId xmlns:a16="http://schemas.microsoft.com/office/drawing/2014/main" id="{2CADF7C0-C11B-2C01-2DCC-27526DE608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4E1F1CA5-CAC1-2755-03CF-E89571ECE0E0}"/>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9F542DF-E4AD-63BA-58D5-B857396526B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674141C9-7F5A-CF05-CF85-88105902D34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39547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576082" y="1797323"/>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6575656" y="1797323"/>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6">
            <a:extLst>
              <a:ext uri="{FF2B5EF4-FFF2-40B4-BE49-F238E27FC236}">
                <a16:creationId xmlns:a16="http://schemas.microsoft.com/office/drawing/2014/main" id="{C4A1BFC5-8025-2830-6B8A-7E31F9C5E55A}"/>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4" name="TextBox 13">
            <a:extLst>
              <a:ext uri="{FF2B5EF4-FFF2-40B4-BE49-F238E27FC236}">
                <a16:creationId xmlns:a16="http://schemas.microsoft.com/office/drawing/2014/main" id="{16EEB9D4-7088-814D-61B7-31F1EEE0998B}"/>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5" name="Picture 4">
            <a:extLst>
              <a:ext uri="{FF2B5EF4-FFF2-40B4-BE49-F238E27FC236}">
                <a16:creationId xmlns:a16="http://schemas.microsoft.com/office/drawing/2014/main" id="{2CA0E438-7325-19ED-6598-325EC253387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834EC7F-5683-7DC2-99B1-FFEFEF4DA8CD}"/>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88055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Slide 1">
    <p:spTree>
      <p:nvGrpSpPr>
        <p:cNvPr id="1" name=""/>
        <p:cNvGrpSpPr/>
        <p:nvPr/>
      </p:nvGrpSpPr>
      <p:grpSpPr>
        <a:xfrm>
          <a:off x="0" y="0"/>
          <a:ext cx="0" cy="0"/>
          <a:chOff x="0" y="0"/>
          <a:chExt cx="0" cy="0"/>
        </a:xfrm>
      </p:grpSpPr>
      <p:sp>
        <p:nvSpPr>
          <p:cNvPr id="7" name="Rectangle 6"/>
          <p:cNvSpPr/>
          <p:nvPr userDrawn="1"/>
        </p:nvSpPr>
        <p:spPr>
          <a:xfrm>
            <a:off x="0" y="2"/>
            <a:ext cx="12192000" cy="6453335"/>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8" name="Group 7"/>
          <p:cNvGrpSpPr/>
          <p:nvPr userDrawn="1"/>
        </p:nvGrpSpPr>
        <p:grpSpPr>
          <a:xfrm>
            <a:off x="0" y="1700808"/>
            <a:ext cx="11760629" cy="1296144"/>
            <a:chOff x="0" y="2492896"/>
            <a:chExt cx="8578740" cy="1296144"/>
          </a:xfrm>
          <a:solidFill>
            <a:srgbClr val="001F3C"/>
          </a:solidFill>
        </p:grpSpPr>
        <p:sp>
          <p:nvSpPr>
            <p:cNvPr id="9" name="Rounded Rectangle 8"/>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9"/>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7" name="Text Placeholder 15">
            <a:extLst>
              <a:ext uri="{FF2B5EF4-FFF2-40B4-BE49-F238E27FC236}">
                <a16:creationId xmlns:a16="http://schemas.microsoft.com/office/drawing/2014/main" id="{3BFEBC0D-1713-F3D7-4B69-A64F235B80A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4" name="Text Placeholder 6">
            <a:extLst>
              <a:ext uri="{FF2B5EF4-FFF2-40B4-BE49-F238E27FC236}">
                <a16:creationId xmlns:a16="http://schemas.microsoft.com/office/drawing/2014/main" id="{8A6CC8CF-0336-5319-0F35-F6BAF2E3E1CF}"/>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F99F200F-9FA1-2E73-3D1F-8EECF6C61CD6}"/>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11" name="Picture 10">
            <a:extLst>
              <a:ext uri="{FF2B5EF4-FFF2-40B4-BE49-F238E27FC236}">
                <a16:creationId xmlns:a16="http://schemas.microsoft.com/office/drawing/2014/main" id="{D47AD8E0-DEF1-B474-74A2-91883E15B644}"/>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AF2115EA-2CA1-DC7C-A90E-FB57B79F26A2}"/>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256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Rectangle 6"/>
          <p:cNvSpPr/>
          <p:nvPr userDrawn="1"/>
        </p:nvSpPr>
        <p:spPr>
          <a:xfrm>
            <a:off x="0" y="424076"/>
            <a:ext cx="12192000" cy="834911"/>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987216964"/>
      </p:ext>
    </p:extLst>
  </p:cSld>
  <p:clrMap bg1="lt1" tx1="dk1" bg2="lt2" tx2="dk2" accent1="accent1" accent2="accent2" accent3="accent3" accent4="accent4" accent5="accent5" accent6="accent6" hlink="hlink" folHlink="folHlink"/>
  <p:sldLayoutIdLst>
    <p:sldLayoutId id="2147483652" r:id="rId1"/>
    <p:sldLayoutId id="2147483658" r:id="rId2"/>
    <p:sldLayoutId id="2147483659" r:id="rId3"/>
    <p:sldLayoutId id="2147483657" r:id="rId4"/>
    <p:sldLayoutId id="2147483660" r:id="rId5"/>
    <p:sldLayoutId id="2147483661" r:id="rId6"/>
    <p:sldLayoutId id="2147483662" r:id="rId7"/>
    <p:sldLayoutId id="2147483663" r:id="rId8"/>
    <p:sldLayoutId id="2147483651"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mailto:TrainingComplaints@seetec.co.uk" TargetMode="External"/><Relationship Id="rId4" Type="http://schemas.openxmlformats.org/officeDocument/2006/relationships/hyperlink" Target="mailto:feedback@seetec.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4529AC-6350-605C-7C16-1AF79578B201}"/>
              </a:ext>
            </a:extLst>
          </p:cNvPr>
          <p:cNvSpPr>
            <a:spLocks noGrp="1"/>
          </p:cNvSpPr>
          <p:nvPr>
            <p:ph type="body" sz="quarter" idx="10"/>
          </p:nvPr>
        </p:nvSpPr>
        <p:spPr>
          <a:xfrm>
            <a:off x="335359" y="1304764"/>
            <a:ext cx="11521280" cy="5004556"/>
          </a:xfrm>
        </p:spPr>
        <p:txBody>
          <a:bodyPr/>
          <a:lstStyle/>
          <a:p>
            <a:pPr marL="0" indent="0">
              <a:buNone/>
            </a:pPr>
            <a:r>
              <a:rPr lang="en-GB" sz="2000" dirty="0"/>
              <a:t>Your feedback is vital to help us identify what we’re doing well and what we need to improve. There are a few ways to share your feedback as a learner on a programme with us.</a:t>
            </a:r>
          </a:p>
          <a:p>
            <a:pPr marL="0" indent="0">
              <a:buNone/>
            </a:pPr>
            <a:endParaRPr lang="en-GB" sz="2000" dirty="0"/>
          </a:p>
          <a:p>
            <a:r>
              <a:rPr lang="en-GB" sz="2000" dirty="0"/>
              <a:t>You will complete </a:t>
            </a:r>
            <a:r>
              <a:rPr lang="en-GB" sz="2000" b="1" dirty="0"/>
              <a:t>end of session surveys </a:t>
            </a:r>
            <a:r>
              <a:rPr lang="en-GB" sz="2000" dirty="0"/>
              <a:t>at the end of each of your sessions. This only takes a few minutes.</a:t>
            </a:r>
            <a:r>
              <a:rPr lang="en-GB" sz="1200" dirty="0">
                <a:hlinkClick r:id="rId3"/>
              </a:rPr>
              <a:t> </a:t>
            </a:r>
            <a:r>
              <a:rPr lang="en-GB" sz="2000" b="1" dirty="0">
                <a:hlinkClick r:id="rId3"/>
              </a:rPr>
              <a:t>Adult Education End of Session Survey (office.com)</a:t>
            </a:r>
            <a:endParaRPr lang="en-GB" sz="2000" b="1" dirty="0"/>
          </a:p>
          <a:p>
            <a:r>
              <a:rPr lang="en-GB" sz="2000" dirty="0"/>
              <a:t>You will complete an </a:t>
            </a:r>
            <a:r>
              <a:rPr lang="en-GB" sz="2000" b="1" dirty="0"/>
              <a:t>end of programme survey </a:t>
            </a:r>
            <a:r>
              <a:rPr lang="en-GB" sz="2000" dirty="0"/>
              <a:t>in your final session. This takes about 10 minutes.</a:t>
            </a:r>
          </a:p>
          <a:p>
            <a:r>
              <a:rPr lang="en-GB" sz="2000" dirty="0"/>
              <a:t>You can send your feedback to </a:t>
            </a:r>
            <a:r>
              <a:rPr lang="en-GB" sz="2000" b="1" dirty="0">
                <a:hlinkClick r:id="rId4"/>
              </a:rPr>
              <a:t>feedback@seetec.co.uk</a:t>
            </a:r>
            <a:r>
              <a:rPr lang="en-GB" sz="2000" b="1" dirty="0"/>
              <a:t> </a:t>
            </a:r>
            <a:r>
              <a:rPr lang="en-GB" sz="2000" dirty="0"/>
              <a:t>at any stage in your programme. This is monitored by our Quality Team and learners can share their input on what we’re doing well or recommend improvements to enhance our programmes.</a:t>
            </a:r>
          </a:p>
          <a:p>
            <a:r>
              <a:rPr lang="en-GB" sz="2000" dirty="0"/>
              <a:t>If at any stage, you need to raise a complaint, you can do so by emailing </a:t>
            </a:r>
            <a:r>
              <a:rPr lang="en-GB" sz="2000" b="1" dirty="0">
                <a:hlinkClick r:id="rId5"/>
              </a:rPr>
              <a:t>TrainingComplaints@seetec.co.uk</a:t>
            </a:r>
            <a:r>
              <a:rPr lang="en-GB" sz="2000" b="1" dirty="0"/>
              <a:t> </a:t>
            </a:r>
            <a:r>
              <a:rPr lang="en-GB" sz="2000" dirty="0"/>
              <a:t>Your complaint will be dealt with by our Complaints Team who will share set timeframes with you directly on when you will receive a response pending investigation of your complaint.</a:t>
            </a:r>
          </a:p>
          <a:p>
            <a:pPr marL="0" indent="0">
              <a:buNone/>
            </a:pPr>
            <a:r>
              <a:rPr lang="en-GB" sz="2000" dirty="0"/>
              <a:t>All learner feedback is then used to improve our services. Look out for ‘You Said, We Did’ posts on our learning platforms to see what learner feedback has helped us to improve.</a:t>
            </a:r>
          </a:p>
        </p:txBody>
      </p:sp>
      <p:sp>
        <p:nvSpPr>
          <p:cNvPr id="3" name="Text Placeholder 2">
            <a:extLst>
              <a:ext uri="{FF2B5EF4-FFF2-40B4-BE49-F238E27FC236}">
                <a16:creationId xmlns:a16="http://schemas.microsoft.com/office/drawing/2014/main" id="{45208D69-80AC-9CEA-95DD-61583155656C}"/>
              </a:ext>
            </a:extLst>
          </p:cNvPr>
          <p:cNvSpPr>
            <a:spLocks noGrp="1"/>
          </p:cNvSpPr>
          <p:nvPr>
            <p:ph type="body" sz="quarter" idx="11"/>
          </p:nvPr>
        </p:nvSpPr>
        <p:spPr/>
        <p:txBody>
          <a:bodyPr/>
          <a:lstStyle/>
          <a:p>
            <a:r>
              <a:rPr lang="en-GB" dirty="0"/>
              <a:t>How do I share feedback?</a:t>
            </a:r>
          </a:p>
        </p:txBody>
      </p:sp>
      <p:sp>
        <p:nvSpPr>
          <p:cNvPr id="4" name="Text Placeholder 3">
            <a:extLst>
              <a:ext uri="{FF2B5EF4-FFF2-40B4-BE49-F238E27FC236}">
                <a16:creationId xmlns:a16="http://schemas.microsoft.com/office/drawing/2014/main" id="{15C92E47-8DF7-55DF-CDE4-63FCFEF7B0E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973644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FE361A1B26474EBF9C750B9423DFE9" ma:contentTypeVersion="12" ma:contentTypeDescription="Create a new document." ma:contentTypeScope="" ma:versionID="bfdb5447b4a65d63dff1998705f0897e">
  <xsd:schema xmlns:xsd="http://www.w3.org/2001/XMLSchema" xmlns:xs="http://www.w3.org/2001/XMLSchema" xmlns:p="http://schemas.microsoft.com/office/2006/metadata/properties" xmlns:ns2="51f7bf10-8920-405c-b4ea-32753fe25b3a" xmlns:ns3="edc02efd-96c8-4407-9213-3601c83b448a" targetNamespace="http://schemas.microsoft.com/office/2006/metadata/properties" ma:root="true" ma:fieldsID="d3b1d7e717c076ccdc76dcad39a7141d" ns2:_="" ns3:_="">
    <xsd:import namespace="51f7bf10-8920-405c-b4ea-32753fe25b3a"/>
    <xsd:import namespace="edc02efd-96c8-4407-9213-3601c83b44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f7bf10-8920-405c-b4ea-32753fe25b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7624f20-a294-4e3a-8b0d-5470c7471d3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c02efd-96c8-4407-9213-3601c83b44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299cab6-b58f-4c42-8a8f-9869d9e80770}" ma:internalName="TaxCatchAll" ma:showField="CatchAllData" ma:web="edc02efd-96c8-4407-9213-3601c83b44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f7bf10-8920-405c-b4ea-32753fe25b3a">
      <Terms xmlns="http://schemas.microsoft.com/office/infopath/2007/PartnerControls"/>
    </lcf76f155ced4ddcb4097134ff3c332f>
    <TaxCatchAll xmlns="edc02efd-96c8-4407-9213-3601c83b448a" xsi:nil="true"/>
    <SharedWithUsers xmlns="edc02efd-96c8-4407-9213-3601c83b448a">
      <UserInfo>
        <DisplayName/>
        <AccountId xsi:nil="true"/>
        <AccountType/>
      </UserInfo>
    </SharedWithUsers>
    <MediaLengthInSeconds xmlns="51f7bf10-8920-405c-b4ea-32753fe25b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F9B26A-FD0C-438D-8609-B2EE93DCB25E}"/>
</file>

<file path=customXml/itemProps2.xml><?xml version="1.0" encoding="utf-8"?>
<ds:datastoreItem xmlns:ds="http://schemas.openxmlformats.org/officeDocument/2006/customXml" ds:itemID="{E2B71C58-871F-40D9-8BC9-A829087ECF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05512E0-A06E-4245-8269-87210F8480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567</TotalTime>
  <Words>286</Words>
  <Application>Microsoft Office PowerPoint</Application>
  <PresentationFormat>Widescreen</PresentationFormat>
  <Paragraphs>11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Open Sans</vt:lpstr>
      <vt:lpstr>Montserrat</vt:lpstr>
      <vt:lpstr>Arial</vt:lpstr>
      <vt:lpstr>Office Theme</vt:lpstr>
      <vt:lpstr>PowerPoint Presentation</vt:lpstr>
    </vt:vector>
  </TitlesOfParts>
  <Company>Seetec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Moll</dc:creator>
  <cp:lastModifiedBy>Jodie Heath</cp:lastModifiedBy>
  <cp:revision>76</cp:revision>
  <dcterms:created xsi:type="dcterms:W3CDTF">2017-10-27T09:11:17Z</dcterms:created>
  <dcterms:modified xsi:type="dcterms:W3CDTF">2023-09-11T08:37:01Z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0x0101001BFE361A1B26474EBF9C750B9423DFE9</vt:lpwstr>
  </property>
  <property fmtid="{D5CDD505-2E9C-101B-9397-08002B2CF9AE}" pid="3" name="Order">
    <vt:r8>120700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ies>
</file>