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2"/>
  </p:notesMasterIdLst>
  <p:sldIdLst>
    <p:sldId id="257" r:id="rId3"/>
    <p:sldId id="286" r:id="rId4"/>
    <p:sldId id="522" r:id="rId5"/>
    <p:sldId id="520" r:id="rId6"/>
    <p:sldId id="271" r:id="rId7"/>
    <p:sldId id="414" r:id="rId8"/>
    <p:sldId id="508" r:id="rId9"/>
    <p:sldId id="509" r:id="rId10"/>
    <p:sldId id="511" r:id="rId11"/>
    <p:sldId id="510" r:id="rId12"/>
    <p:sldId id="513" r:id="rId13"/>
    <p:sldId id="514" r:id="rId14"/>
    <p:sldId id="515" r:id="rId15"/>
    <p:sldId id="518" r:id="rId16"/>
    <p:sldId id="516" r:id="rId17"/>
    <p:sldId id="517" r:id="rId18"/>
    <p:sldId id="521" r:id="rId19"/>
    <p:sldId id="525" r:id="rId20"/>
    <p:sldId id="4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1" autoAdjust="0"/>
    <p:restoredTop sz="94660"/>
  </p:normalViewPr>
  <p:slideViewPr>
    <p:cSldViewPr snapToGrid="0">
      <p:cViewPr varScale="1">
        <p:scale>
          <a:sx n="111" d="100"/>
          <a:sy n="111" d="100"/>
        </p:scale>
        <p:origin x="588" y="7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101FE31F-467B-4F4D-B288-C7207E61768B}"/>
    <pc:docChg chg="modSld">
      <pc:chgData name="Natalie Gregory" userId="5029e876-f44a-41d6-85f5-571cd131df41" providerId="ADAL" clId="{101FE31F-467B-4F4D-B288-C7207E61768B}" dt="2023-12-19T09:57:13.188" v="7" actId="6549"/>
      <pc:docMkLst>
        <pc:docMk/>
      </pc:docMkLst>
      <pc:sldChg chg="modNotes">
        <pc:chgData name="Natalie Gregory" userId="5029e876-f44a-41d6-85f5-571cd131df41" providerId="ADAL" clId="{101FE31F-467B-4F4D-B288-C7207E61768B}" dt="2023-12-19T09:56:38.366" v="3" actId="6549"/>
        <pc:sldMkLst>
          <pc:docMk/>
          <pc:sldMk cId="3610110543" sldId="271"/>
        </pc:sldMkLst>
      </pc:sldChg>
      <pc:sldChg chg="modNotes">
        <pc:chgData name="Natalie Gregory" userId="5029e876-f44a-41d6-85f5-571cd131df41" providerId="ADAL" clId="{101FE31F-467B-4F4D-B288-C7207E61768B}" dt="2023-12-19T09:56:08.799" v="0" actId="6549"/>
        <pc:sldMkLst>
          <pc:docMk/>
          <pc:sldMk cId="200506228" sldId="286"/>
        </pc:sldMkLst>
      </pc:sldChg>
      <pc:sldChg chg="modNotes">
        <pc:chgData name="Natalie Gregory" userId="5029e876-f44a-41d6-85f5-571cd131df41" providerId="ADAL" clId="{101FE31F-467B-4F4D-B288-C7207E61768B}" dt="2023-12-19T09:56:42.793" v="4" actId="6549"/>
        <pc:sldMkLst>
          <pc:docMk/>
          <pc:sldMk cId="477422779" sldId="414"/>
        </pc:sldMkLst>
      </pc:sldChg>
      <pc:sldChg chg="modNotes">
        <pc:chgData name="Natalie Gregory" userId="5029e876-f44a-41d6-85f5-571cd131df41" providerId="ADAL" clId="{101FE31F-467B-4F4D-B288-C7207E61768B}" dt="2023-12-19T09:57:13.188" v="7" actId="6549"/>
        <pc:sldMkLst>
          <pc:docMk/>
          <pc:sldMk cId="3973644146" sldId="472"/>
        </pc:sldMkLst>
      </pc:sldChg>
      <pc:sldChg chg="modNotes">
        <pc:chgData name="Natalie Gregory" userId="5029e876-f44a-41d6-85f5-571cd131df41" providerId="ADAL" clId="{101FE31F-467B-4F4D-B288-C7207E61768B}" dt="2023-12-19T09:56:48.416" v="5" actId="6549"/>
        <pc:sldMkLst>
          <pc:docMk/>
          <pc:sldMk cId="1083193068" sldId="508"/>
        </pc:sldMkLst>
      </pc:sldChg>
      <pc:sldChg chg="modNotes">
        <pc:chgData name="Natalie Gregory" userId="5029e876-f44a-41d6-85f5-571cd131df41" providerId="ADAL" clId="{101FE31F-467B-4F4D-B288-C7207E61768B}" dt="2023-12-19T09:56:26.663" v="2" actId="6549"/>
        <pc:sldMkLst>
          <pc:docMk/>
          <pc:sldMk cId="3889113268" sldId="520"/>
        </pc:sldMkLst>
      </pc:sldChg>
      <pc:sldChg chg="modNotes">
        <pc:chgData name="Natalie Gregory" userId="5029e876-f44a-41d6-85f5-571cd131df41" providerId="ADAL" clId="{101FE31F-467B-4F4D-B288-C7207E61768B}" dt="2023-12-19T09:57:03.449" v="6" actId="6549"/>
        <pc:sldMkLst>
          <pc:docMk/>
          <pc:sldMk cId="4079337499" sldId="521"/>
        </pc:sldMkLst>
      </pc:sldChg>
      <pc:sldChg chg="modNotes">
        <pc:chgData name="Natalie Gregory" userId="5029e876-f44a-41d6-85f5-571cd131df41" providerId="ADAL" clId="{101FE31F-467B-4F4D-B288-C7207E61768B}" dt="2023-12-19T09:56:19.850" v="1" actId="6549"/>
        <pc:sldMkLst>
          <pc:docMk/>
          <pc:sldMk cId="2102784914" sldId="5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8FD8D-747A-4E64-951F-1FC2555E1447}"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468C8F3B-C190-4BE1-8ED1-BD7F5BECACBE}">
      <dgm:prSet/>
      <dgm:spPr/>
      <dgm:t>
        <a:bodyPr/>
        <a:lstStyle/>
        <a:p>
          <a:r>
            <a:rPr lang="en-GB" i="0"/>
            <a:t>Phishing</a:t>
          </a:r>
          <a:endParaRPr lang="en-US"/>
        </a:p>
      </dgm:t>
    </dgm:pt>
    <dgm:pt modelId="{45958C44-6301-4311-80FA-2628CE273CAF}" type="parTrans" cxnId="{FC3C6469-2B62-492E-9CA2-7C45298324E2}">
      <dgm:prSet/>
      <dgm:spPr/>
      <dgm:t>
        <a:bodyPr/>
        <a:lstStyle/>
        <a:p>
          <a:endParaRPr lang="en-US"/>
        </a:p>
      </dgm:t>
    </dgm:pt>
    <dgm:pt modelId="{816B8A84-1EAD-4FA4-BDE5-AE8188636841}" type="sibTrans" cxnId="{FC3C6469-2B62-492E-9CA2-7C45298324E2}">
      <dgm:prSet/>
      <dgm:spPr/>
      <dgm:t>
        <a:bodyPr/>
        <a:lstStyle/>
        <a:p>
          <a:endParaRPr lang="en-US"/>
        </a:p>
      </dgm:t>
    </dgm:pt>
    <dgm:pt modelId="{ABE11C23-9D29-4EF0-B205-8BA140FC9FA8}">
      <dgm:prSet/>
      <dgm:spPr/>
      <dgm:t>
        <a:bodyPr/>
        <a:lstStyle/>
        <a:p>
          <a:r>
            <a:rPr lang="en-GB" i="0"/>
            <a:t>Hacking </a:t>
          </a:r>
          <a:endParaRPr lang="en-US"/>
        </a:p>
      </dgm:t>
    </dgm:pt>
    <dgm:pt modelId="{759677E3-394E-4BA3-AD6E-849A1F6966E6}" type="parTrans" cxnId="{AF18C053-CA61-4BDF-AA5A-350B4D4AF4A9}">
      <dgm:prSet/>
      <dgm:spPr/>
      <dgm:t>
        <a:bodyPr/>
        <a:lstStyle/>
        <a:p>
          <a:endParaRPr lang="en-US"/>
        </a:p>
      </dgm:t>
    </dgm:pt>
    <dgm:pt modelId="{4F7644A3-BC71-4E47-8D9B-A9A1B3B962D4}" type="sibTrans" cxnId="{AF18C053-CA61-4BDF-AA5A-350B4D4AF4A9}">
      <dgm:prSet/>
      <dgm:spPr/>
      <dgm:t>
        <a:bodyPr/>
        <a:lstStyle/>
        <a:p>
          <a:endParaRPr lang="en-US"/>
        </a:p>
      </dgm:t>
    </dgm:pt>
    <dgm:pt modelId="{1FBEB0FD-96A3-41CD-898B-B734084A5503}">
      <dgm:prSet/>
      <dgm:spPr/>
      <dgm:t>
        <a:bodyPr/>
        <a:lstStyle/>
        <a:p>
          <a:r>
            <a:rPr lang="en-GB" i="0"/>
            <a:t>Cyberextortion </a:t>
          </a:r>
          <a:endParaRPr lang="en-US"/>
        </a:p>
      </dgm:t>
    </dgm:pt>
    <dgm:pt modelId="{1B4F5174-DA10-45E9-8BBB-6A976143C76A}" type="parTrans" cxnId="{D790C817-97FC-463E-B707-38449514E310}">
      <dgm:prSet/>
      <dgm:spPr/>
      <dgm:t>
        <a:bodyPr/>
        <a:lstStyle/>
        <a:p>
          <a:endParaRPr lang="en-US"/>
        </a:p>
      </dgm:t>
    </dgm:pt>
    <dgm:pt modelId="{49B87DC4-9054-41C5-BCA5-803E97A21731}" type="sibTrans" cxnId="{D790C817-97FC-463E-B707-38449514E310}">
      <dgm:prSet/>
      <dgm:spPr/>
      <dgm:t>
        <a:bodyPr/>
        <a:lstStyle/>
        <a:p>
          <a:endParaRPr lang="en-US"/>
        </a:p>
      </dgm:t>
    </dgm:pt>
    <dgm:pt modelId="{20B54F60-C543-43E5-B9CF-CE65301D35B5}">
      <dgm:prSet/>
      <dgm:spPr/>
      <dgm:t>
        <a:bodyPr/>
        <a:lstStyle/>
        <a:p>
          <a:r>
            <a:rPr lang="en-GB" i="0"/>
            <a:t>Ransomware attacks</a:t>
          </a:r>
          <a:endParaRPr lang="en-US"/>
        </a:p>
      </dgm:t>
    </dgm:pt>
    <dgm:pt modelId="{6AE1020E-DF08-4198-B73F-B2F7E8EF2D87}" type="parTrans" cxnId="{8832B6E0-99C5-4488-8540-A5347DD598BF}">
      <dgm:prSet/>
      <dgm:spPr/>
      <dgm:t>
        <a:bodyPr/>
        <a:lstStyle/>
        <a:p>
          <a:endParaRPr lang="en-US"/>
        </a:p>
      </dgm:t>
    </dgm:pt>
    <dgm:pt modelId="{0C624685-FFE1-4CC4-92AF-E21DBE9F8931}" type="sibTrans" cxnId="{8832B6E0-99C5-4488-8540-A5347DD598BF}">
      <dgm:prSet/>
      <dgm:spPr/>
      <dgm:t>
        <a:bodyPr/>
        <a:lstStyle/>
        <a:p>
          <a:endParaRPr lang="en-US"/>
        </a:p>
      </dgm:t>
    </dgm:pt>
    <dgm:pt modelId="{E7226810-24CC-4451-91A6-9504C35093F1}">
      <dgm:prSet/>
      <dgm:spPr/>
      <dgm:t>
        <a:bodyPr/>
        <a:lstStyle/>
        <a:p>
          <a:r>
            <a:rPr lang="en-GB" i="0"/>
            <a:t>Denial-of-Service (DoS) attack </a:t>
          </a:r>
          <a:endParaRPr lang="en-US"/>
        </a:p>
      </dgm:t>
    </dgm:pt>
    <dgm:pt modelId="{BCF9BF63-E2B3-4717-8762-0D2DCF448A3F}" type="parTrans" cxnId="{FD8CBFAD-5F30-4D16-A1E7-5446F83F937E}">
      <dgm:prSet/>
      <dgm:spPr/>
      <dgm:t>
        <a:bodyPr/>
        <a:lstStyle/>
        <a:p>
          <a:endParaRPr lang="en-US"/>
        </a:p>
      </dgm:t>
    </dgm:pt>
    <dgm:pt modelId="{F03F9419-CFD7-45C9-B997-05A9C083EC4A}" type="sibTrans" cxnId="{FD8CBFAD-5F30-4D16-A1E7-5446F83F937E}">
      <dgm:prSet/>
      <dgm:spPr/>
      <dgm:t>
        <a:bodyPr/>
        <a:lstStyle/>
        <a:p>
          <a:endParaRPr lang="en-US"/>
        </a:p>
      </dgm:t>
    </dgm:pt>
    <dgm:pt modelId="{E2B498F6-10B1-401A-A7FF-11BB037F1F50}">
      <dgm:prSet/>
      <dgm:spPr/>
      <dgm:t>
        <a:bodyPr/>
        <a:lstStyle/>
        <a:p>
          <a:r>
            <a:rPr lang="en-GB" i="0"/>
            <a:t>Cryptojacking </a:t>
          </a:r>
          <a:endParaRPr lang="en-US"/>
        </a:p>
      </dgm:t>
    </dgm:pt>
    <dgm:pt modelId="{D411CC42-2142-413D-A15D-83A707D06902}" type="parTrans" cxnId="{845D2C30-D3A6-441E-B6B1-2D5523D831AB}">
      <dgm:prSet/>
      <dgm:spPr/>
      <dgm:t>
        <a:bodyPr/>
        <a:lstStyle/>
        <a:p>
          <a:endParaRPr lang="en-US"/>
        </a:p>
      </dgm:t>
    </dgm:pt>
    <dgm:pt modelId="{2DEFEBEA-F84C-441A-B726-EA5FBBAA2DB9}" type="sibTrans" cxnId="{845D2C30-D3A6-441E-B6B1-2D5523D831AB}">
      <dgm:prSet/>
      <dgm:spPr/>
      <dgm:t>
        <a:bodyPr/>
        <a:lstStyle/>
        <a:p>
          <a:endParaRPr lang="en-US"/>
        </a:p>
      </dgm:t>
    </dgm:pt>
    <dgm:pt modelId="{990D4D96-92A4-4F39-A920-FFD018C9E7CC}">
      <dgm:prSet/>
      <dgm:spPr/>
      <dgm:t>
        <a:bodyPr/>
        <a:lstStyle/>
        <a:p>
          <a:r>
            <a:rPr lang="en-GB" i="0"/>
            <a:t>Cyberespionage </a:t>
          </a:r>
          <a:endParaRPr lang="en-US"/>
        </a:p>
      </dgm:t>
    </dgm:pt>
    <dgm:pt modelId="{52841479-1AE0-43E7-B531-9EC9FEDD0BC7}" type="parTrans" cxnId="{E99B4403-C03E-4DDC-AEB2-6B72DBBCA149}">
      <dgm:prSet/>
      <dgm:spPr/>
      <dgm:t>
        <a:bodyPr/>
        <a:lstStyle/>
        <a:p>
          <a:endParaRPr lang="en-US"/>
        </a:p>
      </dgm:t>
    </dgm:pt>
    <dgm:pt modelId="{73FF6053-01D0-4C1F-AE37-5C830DF6AB4C}" type="sibTrans" cxnId="{E99B4403-C03E-4DDC-AEB2-6B72DBBCA149}">
      <dgm:prSet/>
      <dgm:spPr/>
      <dgm:t>
        <a:bodyPr/>
        <a:lstStyle/>
        <a:p>
          <a:endParaRPr lang="en-US"/>
        </a:p>
      </dgm:t>
    </dgm:pt>
    <dgm:pt modelId="{E72D8B1A-515A-4CD3-BED1-6FB79873E306}" type="pres">
      <dgm:prSet presAssocID="{3B68FD8D-747A-4E64-951F-1FC2555E1447}" presName="diagram" presStyleCnt="0">
        <dgm:presLayoutVars>
          <dgm:dir/>
          <dgm:resizeHandles val="exact"/>
        </dgm:presLayoutVars>
      </dgm:prSet>
      <dgm:spPr/>
    </dgm:pt>
    <dgm:pt modelId="{57726683-30DE-4B57-A50A-AD121B51366D}" type="pres">
      <dgm:prSet presAssocID="{468C8F3B-C190-4BE1-8ED1-BD7F5BECACBE}" presName="node" presStyleLbl="node1" presStyleIdx="0" presStyleCnt="7">
        <dgm:presLayoutVars>
          <dgm:bulletEnabled val="1"/>
        </dgm:presLayoutVars>
      </dgm:prSet>
      <dgm:spPr/>
    </dgm:pt>
    <dgm:pt modelId="{B394C596-E109-4CF5-B57B-9FCE31185C10}" type="pres">
      <dgm:prSet presAssocID="{816B8A84-1EAD-4FA4-BDE5-AE8188636841}" presName="sibTrans" presStyleCnt="0"/>
      <dgm:spPr/>
    </dgm:pt>
    <dgm:pt modelId="{0B0FA73C-3449-4EB4-9A02-0F0F0FA31AF5}" type="pres">
      <dgm:prSet presAssocID="{ABE11C23-9D29-4EF0-B205-8BA140FC9FA8}" presName="node" presStyleLbl="node1" presStyleIdx="1" presStyleCnt="7">
        <dgm:presLayoutVars>
          <dgm:bulletEnabled val="1"/>
        </dgm:presLayoutVars>
      </dgm:prSet>
      <dgm:spPr/>
    </dgm:pt>
    <dgm:pt modelId="{F6B3D33A-C8AB-4045-AB51-F5A177E14813}" type="pres">
      <dgm:prSet presAssocID="{4F7644A3-BC71-4E47-8D9B-A9A1B3B962D4}" presName="sibTrans" presStyleCnt="0"/>
      <dgm:spPr/>
    </dgm:pt>
    <dgm:pt modelId="{A3FB388D-627A-40F9-A52A-19727476BFB2}" type="pres">
      <dgm:prSet presAssocID="{1FBEB0FD-96A3-41CD-898B-B734084A5503}" presName="node" presStyleLbl="node1" presStyleIdx="2" presStyleCnt="7">
        <dgm:presLayoutVars>
          <dgm:bulletEnabled val="1"/>
        </dgm:presLayoutVars>
      </dgm:prSet>
      <dgm:spPr/>
    </dgm:pt>
    <dgm:pt modelId="{978AA632-1ADA-4DD2-8223-9110804A585D}" type="pres">
      <dgm:prSet presAssocID="{49B87DC4-9054-41C5-BCA5-803E97A21731}" presName="sibTrans" presStyleCnt="0"/>
      <dgm:spPr/>
    </dgm:pt>
    <dgm:pt modelId="{5EB7860A-6966-4FEC-85C0-1BA49063A163}" type="pres">
      <dgm:prSet presAssocID="{20B54F60-C543-43E5-B9CF-CE65301D35B5}" presName="node" presStyleLbl="node1" presStyleIdx="3" presStyleCnt="7">
        <dgm:presLayoutVars>
          <dgm:bulletEnabled val="1"/>
        </dgm:presLayoutVars>
      </dgm:prSet>
      <dgm:spPr/>
    </dgm:pt>
    <dgm:pt modelId="{00E37272-59E1-4297-8744-7172439D029F}" type="pres">
      <dgm:prSet presAssocID="{0C624685-FFE1-4CC4-92AF-E21DBE9F8931}" presName="sibTrans" presStyleCnt="0"/>
      <dgm:spPr/>
    </dgm:pt>
    <dgm:pt modelId="{B9E95718-C5A9-4578-9866-284ACA3A94A3}" type="pres">
      <dgm:prSet presAssocID="{E7226810-24CC-4451-91A6-9504C35093F1}" presName="node" presStyleLbl="node1" presStyleIdx="4" presStyleCnt="7">
        <dgm:presLayoutVars>
          <dgm:bulletEnabled val="1"/>
        </dgm:presLayoutVars>
      </dgm:prSet>
      <dgm:spPr/>
    </dgm:pt>
    <dgm:pt modelId="{FD8C1C22-9C96-418B-9AAF-06EC442CEA03}" type="pres">
      <dgm:prSet presAssocID="{F03F9419-CFD7-45C9-B997-05A9C083EC4A}" presName="sibTrans" presStyleCnt="0"/>
      <dgm:spPr/>
    </dgm:pt>
    <dgm:pt modelId="{F6115FBA-99CE-42D3-8A90-3E029DD41B15}" type="pres">
      <dgm:prSet presAssocID="{E2B498F6-10B1-401A-A7FF-11BB037F1F50}" presName="node" presStyleLbl="node1" presStyleIdx="5" presStyleCnt="7">
        <dgm:presLayoutVars>
          <dgm:bulletEnabled val="1"/>
        </dgm:presLayoutVars>
      </dgm:prSet>
      <dgm:spPr/>
    </dgm:pt>
    <dgm:pt modelId="{81E86CD7-9A28-45B3-804F-D1392EBEE689}" type="pres">
      <dgm:prSet presAssocID="{2DEFEBEA-F84C-441A-B726-EA5FBBAA2DB9}" presName="sibTrans" presStyleCnt="0"/>
      <dgm:spPr/>
    </dgm:pt>
    <dgm:pt modelId="{C90C8FBD-1345-4ED1-A767-E2B567D28032}" type="pres">
      <dgm:prSet presAssocID="{990D4D96-92A4-4F39-A920-FFD018C9E7CC}" presName="node" presStyleLbl="node1" presStyleIdx="6" presStyleCnt="7">
        <dgm:presLayoutVars>
          <dgm:bulletEnabled val="1"/>
        </dgm:presLayoutVars>
      </dgm:prSet>
      <dgm:spPr/>
    </dgm:pt>
  </dgm:ptLst>
  <dgm:cxnLst>
    <dgm:cxn modelId="{E99B4403-C03E-4DDC-AEB2-6B72DBBCA149}" srcId="{3B68FD8D-747A-4E64-951F-1FC2555E1447}" destId="{990D4D96-92A4-4F39-A920-FFD018C9E7CC}" srcOrd="6" destOrd="0" parTransId="{52841479-1AE0-43E7-B531-9EC9FEDD0BC7}" sibTransId="{73FF6053-01D0-4C1F-AE37-5C830DF6AB4C}"/>
    <dgm:cxn modelId="{D790C817-97FC-463E-B707-38449514E310}" srcId="{3B68FD8D-747A-4E64-951F-1FC2555E1447}" destId="{1FBEB0FD-96A3-41CD-898B-B734084A5503}" srcOrd="2" destOrd="0" parTransId="{1B4F5174-DA10-45E9-8BBB-6A976143C76A}" sibTransId="{49B87DC4-9054-41C5-BCA5-803E97A21731}"/>
    <dgm:cxn modelId="{E97B771D-9249-4654-B11D-5F47615499E0}" type="presOf" srcId="{3B68FD8D-747A-4E64-951F-1FC2555E1447}" destId="{E72D8B1A-515A-4CD3-BED1-6FB79873E306}" srcOrd="0" destOrd="0" presId="urn:microsoft.com/office/officeart/2005/8/layout/default"/>
    <dgm:cxn modelId="{845D2C30-D3A6-441E-B6B1-2D5523D831AB}" srcId="{3B68FD8D-747A-4E64-951F-1FC2555E1447}" destId="{E2B498F6-10B1-401A-A7FF-11BB037F1F50}" srcOrd="5" destOrd="0" parTransId="{D411CC42-2142-413D-A15D-83A707D06902}" sibTransId="{2DEFEBEA-F84C-441A-B726-EA5FBBAA2DB9}"/>
    <dgm:cxn modelId="{3391C063-2ED8-48F3-AEC5-3B8252681407}" type="presOf" srcId="{ABE11C23-9D29-4EF0-B205-8BA140FC9FA8}" destId="{0B0FA73C-3449-4EB4-9A02-0F0F0FA31AF5}" srcOrd="0" destOrd="0" presId="urn:microsoft.com/office/officeart/2005/8/layout/default"/>
    <dgm:cxn modelId="{0319E767-B2AF-4004-88C9-228C76860BA7}" type="presOf" srcId="{E2B498F6-10B1-401A-A7FF-11BB037F1F50}" destId="{F6115FBA-99CE-42D3-8A90-3E029DD41B15}" srcOrd="0" destOrd="0" presId="urn:microsoft.com/office/officeart/2005/8/layout/default"/>
    <dgm:cxn modelId="{16A77668-9B1B-4A9F-B301-529408E1268C}" type="presOf" srcId="{468C8F3B-C190-4BE1-8ED1-BD7F5BECACBE}" destId="{57726683-30DE-4B57-A50A-AD121B51366D}" srcOrd="0" destOrd="0" presId="urn:microsoft.com/office/officeart/2005/8/layout/default"/>
    <dgm:cxn modelId="{FC3C6469-2B62-492E-9CA2-7C45298324E2}" srcId="{3B68FD8D-747A-4E64-951F-1FC2555E1447}" destId="{468C8F3B-C190-4BE1-8ED1-BD7F5BECACBE}" srcOrd="0" destOrd="0" parTransId="{45958C44-6301-4311-80FA-2628CE273CAF}" sibTransId="{816B8A84-1EAD-4FA4-BDE5-AE8188636841}"/>
    <dgm:cxn modelId="{AF18C053-CA61-4BDF-AA5A-350B4D4AF4A9}" srcId="{3B68FD8D-747A-4E64-951F-1FC2555E1447}" destId="{ABE11C23-9D29-4EF0-B205-8BA140FC9FA8}" srcOrd="1" destOrd="0" parTransId="{759677E3-394E-4BA3-AD6E-849A1F6966E6}" sibTransId="{4F7644A3-BC71-4E47-8D9B-A9A1B3B962D4}"/>
    <dgm:cxn modelId="{868D2392-7DCE-45FA-9039-A43BFB209B8E}" type="presOf" srcId="{E7226810-24CC-4451-91A6-9504C35093F1}" destId="{B9E95718-C5A9-4578-9866-284ACA3A94A3}" srcOrd="0" destOrd="0" presId="urn:microsoft.com/office/officeart/2005/8/layout/default"/>
    <dgm:cxn modelId="{FD8CBFAD-5F30-4D16-A1E7-5446F83F937E}" srcId="{3B68FD8D-747A-4E64-951F-1FC2555E1447}" destId="{E7226810-24CC-4451-91A6-9504C35093F1}" srcOrd="4" destOrd="0" parTransId="{BCF9BF63-E2B3-4717-8762-0D2DCF448A3F}" sibTransId="{F03F9419-CFD7-45C9-B997-05A9C083EC4A}"/>
    <dgm:cxn modelId="{D3AB41B0-18B9-4CDF-8A23-6DAE37263BB5}" type="presOf" srcId="{20B54F60-C543-43E5-B9CF-CE65301D35B5}" destId="{5EB7860A-6966-4FEC-85C0-1BA49063A163}" srcOrd="0" destOrd="0" presId="urn:microsoft.com/office/officeart/2005/8/layout/default"/>
    <dgm:cxn modelId="{466DE6B6-3947-4CDB-94F2-E8EEA9A4B05E}" type="presOf" srcId="{1FBEB0FD-96A3-41CD-898B-B734084A5503}" destId="{A3FB388D-627A-40F9-A52A-19727476BFB2}" srcOrd="0" destOrd="0" presId="urn:microsoft.com/office/officeart/2005/8/layout/default"/>
    <dgm:cxn modelId="{9E4A17C3-F8B0-440F-87C1-DD1CEB0918DA}" type="presOf" srcId="{990D4D96-92A4-4F39-A920-FFD018C9E7CC}" destId="{C90C8FBD-1345-4ED1-A767-E2B567D28032}" srcOrd="0" destOrd="0" presId="urn:microsoft.com/office/officeart/2005/8/layout/default"/>
    <dgm:cxn modelId="{8832B6E0-99C5-4488-8540-A5347DD598BF}" srcId="{3B68FD8D-747A-4E64-951F-1FC2555E1447}" destId="{20B54F60-C543-43E5-B9CF-CE65301D35B5}" srcOrd="3" destOrd="0" parTransId="{6AE1020E-DF08-4198-B73F-B2F7E8EF2D87}" sibTransId="{0C624685-FFE1-4CC4-92AF-E21DBE9F8931}"/>
    <dgm:cxn modelId="{9444E49B-0C03-42D2-AB1A-BBCC09CD118E}" type="presParOf" srcId="{E72D8B1A-515A-4CD3-BED1-6FB79873E306}" destId="{57726683-30DE-4B57-A50A-AD121B51366D}" srcOrd="0" destOrd="0" presId="urn:microsoft.com/office/officeart/2005/8/layout/default"/>
    <dgm:cxn modelId="{63825D41-42B6-4B5D-A7C0-3F8B7B8ED648}" type="presParOf" srcId="{E72D8B1A-515A-4CD3-BED1-6FB79873E306}" destId="{B394C596-E109-4CF5-B57B-9FCE31185C10}" srcOrd="1" destOrd="0" presId="urn:microsoft.com/office/officeart/2005/8/layout/default"/>
    <dgm:cxn modelId="{0112174F-E6F8-4988-A607-08AB8D269365}" type="presParOf" srcId="{E72D8B1A-515A-4CD3-BED1-6FB79873E306}" destId="{0B0FA73C-3449-4EB4-9A02-0F0F0FA31AF5}" srcOrd="2" destOrd="0" presId="urn:microsoft.com/office/officeart/2005/8/layout/default"/>
    <dgm:cxn modelId="{C6F3E988-1036-4985-8746-72065CCADBDB}" type="presParOf" srcId="{E72D8B1A-515A-4CD3-BED1-6FB79873E306}" destId="{F6B3D33A-C8AB-4045-AB51-F5A177E14813}" srcOrd="3" destOrd="0" presId="urn:microsoft.com/office/officeart/2005/8/layout/default"/>
    <dgm:cxn modelId="{549514B3-5CB3-459A-90B8-749B6AF069A8}" type="presParOf" srcId="{E72D8B1A-515A-4CD3-BED1-6FB79873E306}" destId="{A3FB388D-627A-40F9-A52A-19727476BFB2}" srcOrd="4" destOrd="0" presId="urn:microsoft.com/office/officeart/2005/8/layout/default"/>
    <dgm:cxn modelId="{19FC74C1-6213-46C9-B74F-799BC6C886A0}" type="presParOf" srcId="{E72D8B1A-515A-4CD3-BED1-6FB79873E306}" destId="{978AA632-1ADA-4DD2-8223-9110804A585D}" srcOrd="5" destOrd="0" presId="urn:microsoft.com/office/officeart/2005/8/layout/default"/>
    <dgm:cxn modelId="{CB69F985-F414-4FA5-AB35-153CCAF873D4}" type="presParOf" srcId="{E72D8B1A-515A-4CD3-BED1-6FB79873E306}" destId="{5EB7860A-6966-4FEC-85C0-1BA49063A163}" srcOrd="6" destOrd="0" presId="urn:microsoft.com/office/officeart/2005/8/layout/default"/>
    <dgm:cxn modelId="{DAA2B1DB-8A5C-49E6-9590-5A4D48F1637B}" type="presParOf" srcId="{E72D8B1A-515A-4CD3-BED1-6FB79873E306}" destId="{00E37272-59E1-4297-8744-7172439D029F}" srcOrd="7" destOrd="0" presId="urn:microsoft.com/office/officeart/2005/8/layout/default"/>
    <dgm:cxn modelId="{F5B47D75-B69D-493D-B41A-A33E6306C44C}" type="presParOf" srcId="{E72D8B1A-515A-4CD3-BED1-6FB79873E306}" destId="{B9E95718-C5A9-4578-9866-284ACA3A94A3}" srcOrd="8" destOrd="0" presId="urn:microsoft.com/office/officeart/2005/8/layout/default"/>
    <dgm:cxn modelId="{6A2B741B-45D4-4F54-A91E-91478D611BB8}" type="presParOf" srcId="{E72D8B1A-515A-4CD3-BED1-6FB79873E306}" destId="{FD8C1C22-9C96-418B-9AAF-06EC442CEA03}" srcOrd="9" destOrd="0" presId="urn:microsoft.com/office/officeart/2005/8/layout/default"/>
    <dgm:cxn modelId="{2DC510F8-1FC8-4884-ACC1-8B3A3FB72C37}" type="presParOf" srcId="{E72D8B1A-515A-4CD3-BED1-6FB79873E306}" destId="{F6115FBA-99CE-42D3-8A90-3E029DD41B15}" srcOrd="10" destOrd="0" presId="urn:microsoft.com/office/officeart/2005/8/layout/default"/>
    <dgm:cxn modelId="{5B74EDF2-AF09-4D5B-9714-F74F6507C626}" type="presParOf" srcId="{E72D8B1A-515A-4CD3-BED1-6FB79873E306}" destId="{81E86CD7-9A28-45B3-804F-D1392EBEE689}" srcOrd="11" destOrd="0" presId="urn:microsoft.com/office/officeart/2005/8/layout/default"/>
    <dgm:cxn modelId="{63A43C59-E580-4625-B099-688F15CF8014}" type="presParOf" srcId="{E72D8B1A-515A-4CD3-BED1-6FB79873E306}" destId="{C90C8FBD-1345-4ED1-A767-E2B567D28032}"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26683-30DE-4B57-A50A-AD121B51366D}">
      <dsp:nvSpPr>
        <dsp:cNvPr id="0" name=""/>
        <dsp:cNvSpPr/>
      </dsp:nvSpPr>
      <dsp:spPr>
        <a:xfrm>
          <a:off x="3290" y="607201"/>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Phishing</a:t>
          </a:r>
          <a:endParaRPr lang="en-US" sz="2900" kern="1200"/>
        </a:p>
      </dsp:txBody>
      <dsp:txXfrm>
        <a:off x="3290" y="607201"/>
        <a:ext cx="2610852" cy="1566511"/>
      </dsp:txXfrm>
    </dsp:sp>
    <dsp:sp modelId="{0B0FA73C-3449-4EB4-9A02-0F0F0FA31AF5}">
      <dsp:nvSpPr>
        <dsp:cNvPr id="0" name=""/>
        <dsp:cNvSpPr/>
      </dsp:nvSpPr>
      <dsp:spPr>
        <a:xfrm>
          <a:off x="2875228" y="607201"/>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Hacking </a:t>
          </a:r>
          <a:endParaRPr lang="en-US" sz="2900" kern="1200"/>
        </a:p>
      </dsp:txBody>
      <dsp:txXfrm>
        <a:off x="2875228" y="607201"/>
        <a:ext cx="2610852" cy="1566511"/>
      </dsp:txXfrm>
    </dsp:sp>
    <dsp:sp modelId="{A3FB388D-627A-40F9-A52A-19727476BFB2}">
      <dsp:nvSpPr>
        <dsp:cNvPr id="0" name=""/>
        <dsp:cNvSpPr/>
      </dsp:nvSpPr>
      <dsp:spPr>
        <a:xfrm>
          <a:off x="5747166" y="607201"/>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Cyberextortion </a:t>
          </a:r>
          <a:endParaRPr lang="en-US" sz="2900" kern="1200"/>
        </a:p>
      </dsp:txBody>
      <dsp:txXfrm>
        <a:off x="5747166" y="607201"/>
        <a:ext cx="2610852" cy="1566511"/>
      </dsp:txXfrm>
    </dsp:sp>
    <dsp:sp modelId="{5EB7860A-6966-4FEC-85C0-1BA49063A163}">
      <dsp:nvSpPr>
        <dsp:cNvPr id="0" name=""/>
        <dsp:cNvSpPr/>
      </dsp:nvSpPr>
      <dsp:spPr>
        <a:xfrm>
          <a:off x="8619104" y="607201"/>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Ransomware attacks</a:t>
          </a:r>
          <a:endParaRPr lang="en-US" sz="2900" kern="1200"/>
        </a:p>
      </dsp:txBody>
      <dsp:txXfrm>
        <a:off x="8619104" y="607201"/>
        <a:ext cx="2610852" cy="1566511"/>
      </dsp:txXfrm>
    </dsp:sp>
    <dsp:sp modelId="{B9E95718-C5A9-4578-9866-284ACA3A94A3}">
      <dsp:nvSpPr>
        <dsp:cNvPr id="0" name=""/>
        <dsp:cNvSpPr/>
      </dsp:nvSpPr>
      <dsp:spPr>
        <a:xfrm>
          <a:off x="1439259" y="2434798"/>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Denial-of-Service (DoS) attack </a:t>
          </a:r>
          <a:endParaRPr lang="en-US" sz="2900" kern="1200"/>
        </a:p>
      </dsp:txBody>
      <dsp:txXfrm>
        <a:off x="1439259" y="2434798"/>
        <a:ext cx="2610852" cy="1566511"/>
      </dsp:txXfrm>
    </dsp:sp>
    <dsp:sp modelId="{F6115FBA-99CE-42D3-8A90-3E029DD41B15}">
      <dsp:nvSpPr>
        <dsp:cNvPr id="0" name=""/>
        <dsp:cNvSpPr/>
      </dsp:nvSpPr>
      <dsp:spPr>
        <a:xfrm>
          <a:off x="4311197" y="2434798"/>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Cryptojacking </a:t>
          </a:r>
          <a:endParaRPr lang="en-US" sz="2900" kern="1200"/>
        </a:p>
      </dsp:txBody>
      <dsp:txXfrm>
        <a:off x="4311197" y="2434798"/>
        <a:ext cx="2610852" cy="1566511"/>
      </dsp:txXfrm>
    </dsp:sp>
    <dsp:sp modelId="{C90C8FBD-1345-4ED1-A767-E2B567D28032}">
      <dsp:nvSpPr>
        <dsp:cNvPr id="0" name=""/>
        <dsp:cNvSpPr/>
      </dsp:nvSpPr>
      <dsp:spPr>
        <a:xfrm>
          <a:off x="7183135" y="2434798"/>
          <a:ext cx="2610852" cy="15665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i="0" kern="1200"/>
            <a:t>Cyberespionage </a:t>
          </a:r>
          <a:endParaRPr lang="en-US" sz="2900" kern="1200"/>
        </a:p>
      </dsp:txBody>
      <dsp:txXfrm>
        <a:off x="7183135" y="2434798"/>
        <a:ext cx="2610852" cy="15665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D410A-CE79-44BB-8EFD-0BBD17F476B7}"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FD55-86E2-4AAA-B672-3897A6891BA2}" type="slidenum">
              <a:rPr lang="en-GB" smtClean="0"/>
              <a:t>‹#›</a:t>
            </a:fld>
            <a:endParaRPr lang="en-GB"/>
          </a:p>
        </p:txBody>
      </p:sp>
    </p:spTree>
    <p:extLst>
      <p:ext uri="{BB962C8B-B14F-4D97-AF65-F5344CB8AC3E}">
        <p14:creationId xmlns:p14="http://schemas.microsoft.com/office/powerpoint/2010/main" val="162478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a:t>
            </a:fld>
            <a:endParaRPr lang="en-GB"/>
          </a:p>
        </p:txBody>
      </p:sp>
    </p:spTree>
    <p:extLst>
      <p:ext uri="{BB962C8B-B14F-4D97-AF65-F5344CB8AC3E}">
        <p14:creationId xmlns:p14="http://schemas.microsoft.com/office/powerpoint/2010/main" val="87234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10</a:t>
            </a:fld>
            <a:endParaRPr lang="en-GB"/>
          </a:p>
        </p:txBody>
      </p:sp>
    </p:spTree>
    <p:extLst>
      <p:ext uri="{BB962C8B-B14F-4D97-AF65-F5344CB8AC3E}">
        <p14:creationId xmlns:p14="http://schemas.microsoft.com/office/powerpoint/2010/main" val="37713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11</a:t>
            </a:fld>
            <a:endParaRPr lang="en-GB"/>
          </a:p>
        </p:txBody>
      </p:sp>
    </p:spTree>
    <p:extLst>
      <p:ext uri="{BB962C8B-B14F-4D97-AF65-F5344CB8AC3E}">
        <p14:creationId xmlns:p14="http://schemas.microsoft.com/office/powerpoint/2010/main" val="298305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12</a:t>
            </a:fld>
            <a:endParaRPr lang="en-GB"/>
          </a:p>
        </p:txBody>
      </p:sp>
    </p:spTree>
    <p:extLst>
      <p:ext uri="{BB962C8B-B14F-4D97-AF65-F5344CB8AC3E}">
        <p14:creationId xmlns:p14="http://schemas.microsoft.com/office/powerpoint/2010/main" val="243615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13</a:t>
            </a:fld>
            <a:endParaRPr lang="en-GB"/>
          </a:p>
        </p:txBody>
      </p:sp>
    </p:spTree>
    <p:extLst>
      <p:ext uri="{BB962C8B-B14F-4D97-AF65-F5344CB8AC3E}">
        <p14:creationId xmlns:p14="http://schemas.microsoft.com/office/powerpoint/2010/main" val="246467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14</a:t>
            </a:fld>
            <a:endParaRPr lang="en-GB"/>
          </a:p>
        </p:txBody>
      </p:sp>
    </p:spTree>
    <p:extLst>
      <p:ext uri="{BB962C8B-B14F-4D97-AF65-F5344CB8AC3E}">
        <p14:creationId xmlns:p14="http://schemas.microsoft.com/office/powerpoint/2010/main" val="59367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15</a:t>
            </a:fld>
            <a:endParaRPr lang="en-GB"/>
          </a:p>
        </p:txBody>
      </p:sp>
    </p:spTree>
    <p:extLst>
      <p:ext uri="{BB962C8B-B14F-4D97-AF65-F5344CB8AC3E}">
        <p14:creationId xmlns:p14="http://schemas.microsoft.com/office/powerpoint/2010/main" val="299451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16</a:t>
            </a:fld>
            <a:endParaRPr lang="en-GB"/>
          </a:p>
        </p:txBody>
      </p:sp>
    </p:spTree>
    <p:extLst>
      <p:ext uri="{BB962C8B-B14F-4D97-AF65-F5344CB8AC3E}">
        <p14:creationId xmlns:p14="http://schemas.microsoft.com/office/powerpoint/2010/main" val="417954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65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18</a:t>
            </a:fld>
            <a:endParaRPr lang="en-GB"/>
          </a:p>
        </p:txBody>
      </p:sp>
    </p:spTree>
    <p:extLst>
      <p:ext uri="{BB962C8B-B14F-4D97-AF65-F5344CB8AC3E}">
        <p14:creationId xmlns:p14="http://schemas.microsoft.com/office/powerpoint/2010/main" val="212827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19</a:t>
            </a:fld>
            <a:endParaRPr lang="en-GB"/>
          </a:p>
        </p:txBody>
      </p:sp>
    </p:spTree>
    <p:extLst>
      <p:ext uri="{BB962C8B-B14F-4D97-AF65-F5344CB8AC3E}">
        <p14:creationId xmlns:p14="http://schemas.microsoft.com/office/powerpoint/2010/main" val="389805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4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4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13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68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48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8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8</a:t>
            </a:fld>
            <a:endParaRPr lang="en-GB"/>
          </a:p>
        </p:txBody>
      </p:sp>
    </p:spTree>
    <p:extLst>
      <p:ext uri="{BB962C8B-B14F-4D97-AF65-F5344CB8AC3E}">
        <p14:creationId xmlns:p14="http://schemas.microsoft.com/office/powerpoint/2010/main" val="260559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BAFD55-86E2-4AAA-B672-3897A6891BA2}" type="slidenum">
              <a:rPr lang="en-GB" smtClean="0"/>
              <a:t>9</a:t>
            </a:fld>
            <a:endParaRPr lang="en-GB"/>
          </a:p>
        </p:txBody>
      </p:sp>
    </p:spTree>
    <p:extLst>
      <p:ext uri="{BB962C8B-B14F-4D97-AF65-F5344CB8AC3E}">
        <p14:creationId xmlns:p14="http://schemas.microsoft.com/office/powerpoint/2010/main" val="216816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635C-7956-BE3B-844B-3F4AF0036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B54CEB-764F-BEFC-6D94-9AEFEDC93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88177-93C3-F03C-A7E0-2D580ABC070D}"/>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0A206021-F1F0-2FB2-8740-875C3698A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DE73B-47A0-F885-58C3-7083A607E9B3}"/>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213952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CD43-1C4E-2B0D-D771-E795A89E54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266EA6-D56E-6729-D3C5-0FCF284EC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818F9A-A546-1FBA-F72D-BA1C910FA8E6}"/>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3383E9DF-AF0A-E783-4F8C-2E2C8F1D9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3F211-79B1-741B-E341-700D90DAF479}"/>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127191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4BBDC-A50E-D167-3DA9-E04B2E6B95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3BE5C7-341E-025D-8D3F-6BF08004DF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E92E3-EE9C-34BA-FD95-2BF1BFBE5285}"/>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D00E4D43-4070-4600-CA7C-8066A09A01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D9942-1B0B-BF3D-3933-1691DFAF85FE}"/>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381414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509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107135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12848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1138342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655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084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4498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355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7C34-8EED-B769-5E4A-BD70C3071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673890-B64E-64E8-B16E-0996D2FD9F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F3DC57-1934-CE9A-3297-01341150A853}"/>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7C2A4F71-133D-15B5-13F5-0A473265F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5EA72-8823-ACAF-EBAC-557FABDA30B1}"/>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3736972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67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7734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2376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2888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1"/>
            <a:ext cx="1123324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1196753"/>
            <a:ext cx="11233248" cy="4608512"/>
          </a:xfrm>
        </p:spPr>
        <p:txBody>
          <a:bodyPr/>
          <a:lstStyle>
            <a:lvl1pPr marL="357708" indent="-357708">
              <a:defRPr/>
            </a:lvl1pPr>
            <a:lvl2pPr marL="842412" indent="-359824">
              <a:defRPr/>
            </a:lvl2pPr>
            <a:lvl3pPr marL="1202237" indent="-304792">
              <a:defRPr/>
            </a:lvl3pPr>
            <a:lvl4pPr marL="1559945" indent="-304792">
              <a:tabLst/>
              <a:defRPr/>
            </a:lvl4pPr>
            <a:lvl5pPr marL="1917652" indent="-304792">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861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8147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76577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7680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9E5E-F6AC-6EDC-AFBA-0DC0D75BC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911364-D14E-69A4-540F-35C652BB0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8A544-78CF-97A6-2D2E-3453BF060549}"/>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DBFB8CC5-A624-92B7-1729-0339664A8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44840-65FB-6EC8-E296-0717C7859A62}"/>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368448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8268-3F13-2002-D4E3-3661DFF802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6C7C51-2DBE-77D4-440C-2D2127FE2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9CCA0E-66A1-63DE-F75F-0F9FDBE1A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8BB8A6-1190-9CA7-5F11-CDCEF57D3B62}"/>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6" name="Footer Placeholder 5">
            <a:extLst>
              <a:ext uri="{FF2B5EF4-FFF2-40B4-BE49-F238E27FC236}">
                <a16:creationId xmlns:a16="http://schemas.microsoft.com/office/drawing/2014/main" id="{D8C343D9-CB8B-AFAA-C94F-69A910F45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77E65E-D99A-4971-F33A-62EF78B1B9B2}"/>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269455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7210-EBC6-1888-09DC-781512162F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763428-0638-3EFF-2999-ECC7D5253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A1396-7BBF-C9CC-3436-8D7FABEB6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D1E7DD-32C2-9254-4347-1C5CFC6B0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59C4C9-8E39-BBA5-0984-49A2480CC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149C9-83EA-EE83-CD78-AC0817BC73BB}"/>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8" name="Footer Placeholder 7">
            <a:extLst>
              <a:ext uri="{FF2B5EF4-FFF2-40B4-BE49-F238E27FC236}">
                <a16:creationId xmlns:a16="http://schemas.microsoft.com/office/drawing/2014/main" id="{2C34B90C-310C-5746-2A8E-160F77ABC2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F73BC2-E994-1C6A-6595-55F4F098E621}"/>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204183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7A1A-5108-E3B0-B6C3-1C2B1B372F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6AB368-099F-AD02-AA85-93486BFB9591}"/>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4" name="Footer Placeholder 3">
            <a:extLst>
              <a:ext uri="{FF2B5EF4-FFF2-40B4-BE49-F238E27FC236}">
                <a16:creationId xmlns:a16="http://schemas.microsoft.com/office/drawing/2014/main" id="{46DE7B5B-5A76-1A06-6B43-48CCF18F31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782AF-6466-306F-C8AA-94820B640DFB}"/>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385075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1689-8B4A-04AC-E5C0-5545E8F22201}"/>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3" name="Footer Placeholder 2">
            <a:extLst>
              <a:ext uri="{FF2B5EF4-FFF2-40B4-BE49-F238E27FC236}">
                <a16:creationId xmlns:a16="http://schemas.microsoft.com/office/drawing/2014/main" id="{939895CD-1B88-A846-F69B-FCCB6A42C2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6393C8-1F7C-77CD-56B4-4B2FC6703793}"/>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111058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1A7E-0A61-89A2-B809-87B22B2A3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A23ACC-9076-25EC-4B1D-4E42AEB59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973B32-88A3-F95E-BB7C-60968EAB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53DE9-90CC-FD8B-E122-F68D26CD3246}"/>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6" name="Footer Placeholder 5">
            <a:extLst>
              <a:ext uri="{FF2B5EF4-FFF2-40B4-BE49-F238E27FC236}">
                <a16:creationId xmlns:a16="http://schemas.microsoft.com/office/drawing/2014/main" id="{B3066E8A-AEBE-AD7C-AD76-9D3E62F54A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386E5A-E59E-94E8-B639-07CE116A16A3}"/>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364704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F6E0-27EB-0F42-2AE8-242DF6623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A0DF14-0A50-C7C7-E0D4-BA3731265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917285-A1D5-DAF4-54A8-8F815773E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89C27-1569-3FCB-E38A-6692179EB741}"/>
              </a:ext>
            </a:extLst>
          </p:cNvPr>
          <p:cNvSpPr>
            <a:spLocks noGrp="1"/>
          </p:cNvSpPr>
          <p:nvPr>
            <p:ph type="dt" sz="half" idx="10"/>
          </p:nvPr>
        </p:nvSpPr>
        <p:spPr/>
        <p:txBody>
          <a:bodyPr/>
          <a:lstStyle/>
          <a:p>
            <a:fld id="{BDB85B8C-44F3-486A-AC49-E987294ABD7E}" type="datetimeFigureOut">
              <a:rPr lang="en-GB" smtClean="0"/>
              <a:t>19/12/2023</a:t>
            </a:fld>
            <a:endParaRPr lang="en-GB"/>
          </a:p>
        </p:txBody>
      </p:sp>
      <p:sp>
        <p:nvSpPr>
          <p:cNvPr id="6" name="Footer Placeholder 5">
            <a:extLst>
              <a:ext uri="{FF2B5EF4-FFF2-40B4-BE49-F238E27FC236}">
                <a16:creationId xmlns:a16="http://schemas.microsoft.com/office/drawing/2014/main" id="{6DC96DE3-C387-E39E-7B80-DBE2C4F10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EED2A-4CAB-56A4-8561-6317D561F29C}"/>
              </a:ext>
            </a:extLst>
          </p:cNvPr>
          <p:cNvSpPr>
            <a:spLocks noGrp="1"/>
          </p:cNvSpPr>
          <p:nvPr>
            <p:ph type="sldNum" sz="quarter" idx="12"/>
          </p:nvPr>
        </p:nvSpPr>
        <p:spPr/>
        <p:txBody>
          <a:bodyPr/>
          <a:lstStyle/>
          <a:p>
            <a:fld id="{C3DDCCBF-DED0-4A08-8818-3365176C3D41}" type="slidenum">
              <a:rPr lang="en-GB" smtClean="0"/>
              <a:t>‹#›</a:t>
            </a:fld>
            <a:endParaRPr lang="en-GB"/>
          </a:p>
        </p:txBody>
      </p:sp>
    </p:spTree>
    <p:extLst>
      <p:ext uri="{BB962C8B-B14F-4D97-AF65-F5344CB8AC3E}">
        <p14:creationId xmlns:p14="http://schemas.microsoft.com/office/powerpoint/2010/main" val="401427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C4586-B05E-98FB-E592-C2ACD068E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09884C-35F2-7587-A058-5C2CE8A18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D8B6E-90EE-CF39-2911-6A00FA175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85B8C-44F3-486A-AC49-E987294ABD7E}" type="datetimeFigureOut">
              <a:rPr lang="en-GB" smtClean="0"/>
              <a:t>19/12/2023</a:t>
            </a:fld>
            <a:endParaRPr lang="en-GB"/>
          </a:p>
        </p:txBody>
      </p:sp>
      <p:sp>
        <p:nvSpPr>
          <p:cNvPr id="5" name="Footer Placeholder 4">
            <a:extLst>
              <a:ext uri="{FF2B5EF4-FFF2-40B4-BE49-F238E27FC236}">
                <a16:creationId xmlns:a16="http://schemas.microsoft.com/office/drawing/2014/main" id="{7ECCD09D-0F91-6D76-E791-7AF84FF75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982416-9B5E-4932-2E93-6F1167CA0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DCCBF-DED0-4A08-8818-3365176C3D41}" type="slidenum">
              <a:rPr lang="en-GB" smtClean="0"/>
              <a:t>‹#›</a:t>
            </a:fld>
            <a:endParaRPr lang="en-GB"/>
          </a:p>
        </p:txBody>
      </p:sp>
    </p:spTree>
    <p:extLst>
      <p:ext uri="{BB962C8B-B14F-4D97-AF65-F5344CB8AC3E}">
        <p14:creationId xmlns:p14="http://schemas.microsoft.com/office/powerpoint/2010/main" val="496655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902330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c2N7y57PGkCegWGpBbQ6ZshLe88VOXZLiLZutibYFd9UM1NCMzlPV044MElMMURLV0MyNzhNQzdSSS4u"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mailto:TrainingComplaints@seetec.co.uk" TargetMode="External"/><Relationship Id="rId4" Type="http://schemas.openxmlformats.org/officeDocument/2006/relationships/hyperlink" Target="mailto:feedback@seetec.co.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541" y="2484632"/>
            <a:ext cx="7416824" cy="1446550"/>
          </a:xfrm>
          <a:prstGeom prst="rect">
            <a:avLst/>
          </a:prstGeom>
          <a:noFill/>
        </p:spPr>
        <p:txBody>
          <a:bodyPr wrap="square" rtlCol="0">
            <a:spAutoFit/>
          </a:bodyPr>
          <a:lstStyle/>
          <a:p>
            <a:pPr algn="ctr"/>
            <a:r>
              <a:rPr lang="en-GB" sz="4400" b="1" dirty="0">
                <a:solidFill>
                  <a:schemeClr val="bg1"/>
                </a:solidFill>
                <a:latin typeface="Montserrat" pitchFamily="2" charset="0"/>
              </a:rPr>
              <a:t>Gateway Level 1 Award in Cybersecurity</a:t>
            </a:r>
          </a:p>
        </p:txBody>
      </p:sp>
      <p:sp>
        <p:nvSpPr>
          <p:cNvPr id="3" name="TextBox 2"/>
          <p:cNvSpPr txBox="1"/>
          <p:nvPr/>
        </p:nvSpPr>
        <p:spPr>
          <a:xfrm>
            <a:off x="2487007" y="3625860"/>
            <a:ext cx="7416824" cy="523220"/>
          </a:xfrm>
          <a:prstGeom prst="rect">
            <a:avLst/>
          </a:prstGeom>
          <a:noFill/>
        </p:spPr>
        <p:txBody>
          <a:bodyPr wrap="square" rtlCol="0">
            <a:spAutoFit/>
          </a:bodyPr>
          <a:lstStyle/>
          <a:p>
            <a:pPr algn="ctr"/>
            <a:r>
              <a:rPr lang="en-GB" sz="2800" dirty="0">
                <a:solidFill>
                  <a:schemeClr val="bg1"/>
                </a:solidFill>
                <a:latin typeface="Montserrat" pitchFamily="2" charset="0"/>
              </a:rPr>
              <a:t>Add subtitle here</a:t>
            </a:r>
          </a:p>
        </p:txBody>
      </p:sp>
    </p:spTree>
    <p:extLst>
      <p:ext uri="{BB962C8B-B14F-4D97-AF65-F5344CB8AC3E}">
        <p14:creationId xmlns:p14="http://schemas.microsoft.com/office/powerpoint/2010/main" val="262898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lstStyle/>
          <a:p>
            <a:r>
              <a:rPr lang="en-GB" sz="3600" dirty="0">
                <a:solidFill>
                  <a:schemeClr val="bg1"/>
                </a:solidFill>
                <a:latin typeface="Montserrat" panose="00000500000000000000" pitchFamily="2" charset="0"/>
              </a:rPr>
              <a:t>Cybercrime includes</a:t>
            </a:r>
            <a:r>
              <a:rPr lang="en-GB" sz="4400" dirty="0">
                <a:solidFill>
                  <a:schemeClr val="bg1"/>
                </a:solidFill>
              </a:rPr>
              <a:t>…</a:t>
            </a:r>
            <a:endParaRPr lang="en-GB" dirty="0"/>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a:latin typeface="Montserrat" panose="00000500000000000000" pitchFamily="2" charset="0"/>
              </a:rPr>
              <a:t>Phishing: </a:t>
            </a:r>
            <a:r>
              <a:rPr lang="en-GB" sz="2400" dirty="0">
                <a:latin typeface="Montserrat" panose="00000500000000000000" pitchFamily="2" charset="0"/>
              </a:rPr>
              <a:t>using fake email messages to get personal information</a:t>
            </a:r>
          </a:p>
          <a:p>
            <a:r>
              <a:rPr lang="en-GB" sz="2400" b="1" dirty="0">
                <a:latin typeface="Montserrat" panose="00000500000000000000" pitchFamily="2" charset="0"/>
              </a:rPr>
              <a:t>Hacking: </a:t>
            </a:r>
            <a:r>
              <a:rPr lang="en-GB" sz="2400" dirty="0">
                <a:latin typeface="Montserrat" panose="00000500000000000000" pitchFamily="2" charset="0"/>
              </a:rPr>
              <a:t>accessing, shutting down or misusing websites, networks and IT systems</a:t>
            </a:r>
          </a:p>
          <a:p>
            <a:r>
              <a:rPr lang="en-GB" sz="2400" b="1" dirty="0">
                <a:latin typeface="Montserrat" panose="00000500000000000000" pitchFamily="2" charset="0"/>
              </a:rPr>
              <a:t>Cyberextortion: </a:t>
            </a:r>
            <a:r>
              <a:rPr lang="en-GB" sz="2400" dirty="0">
                <a:latin typeface="Montserrat" panose="00000500000000000000" pitchFamily="2" charset="0"/>
              </a:rPr>
              <a:t>demanding money to prevent a threatened attack</a:t>
            </a:r>
          </a:p>
          <a:p>
            <a:r>
              <a:rPr lang="en-GB" sz="2400" b="1" dirty="0">
                <a:latin typeface="Montserrat" panose="00000500000000000000" pitchFamily="2" charset="0"/>
              </a:rPr>
              <a:t>Denial-of-Service (DoS) attack:</a:t>
            </a:r>
          </a:p>
          <a:p>
            <a:endParaRPr lang="en-GB" b="1" dirty="0"/>
          </a:p>
        </p:txBody>
      </p:sp>
      <p:pic>
        <p:nvPicPr>
          <p:cNvPr id="4" name="Picture 3" descr="Empty speech bubbles">
            <a:extLst>
              <a:ext uri="{FF2B5EF4-FFF2-40B4-BE49-F238E27FC236}">
                <a16:creationId xmlns:a16="http://schemas.microsoft.com/office/drawing/2014/main" id="{D698A7C7-860F-188B-6E98-57DE3C7F92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96956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Cybercrime includes…</a:t>
            </a:r>
            <a:endParaRPr lang="en-GB" sz="3600" dirty="0">
              <a:latin typeface="Montserrat" panose="00000500000000000000" pitchFamily="2" charset="0"/>
            </a:endParaRPr>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a:latin typeface="Montserrat" panose="00000500000000000000" pitchFamily="2" charset="0"/>
              </a:rPr>
              <a:t>Phishing: </a:t>
            </a:r>
            <a:r>
              <a:rPr lang="en-GB" sz="2400" dirty="0">
                <a:latin typeface="Montserrat" panose="00000500000000000000" pitchFamily="2" charset="0"/>
              </a:rPr>
              <a:t>using fake email messages to get personal information</a:t>
            </a:r>
          </a:p>
          <a:p>
            <a:r>
              <a:rPr lang="en-GB" sz="2400" b="1" dirty="0">
                <a:latin typeface="Montserrat" panose="00000500000000000000" pitchFamily="2" charset="0"/>
              </a:rPr>
              <a:t>Hacking: </a:t>
            </a:r>
            <a:r>
              <a:rPr lang="en-GB" sz="2400" dirty="0">
                <a:latin typeface="Montserrat" panose="00000500000000000000" pitchFamily="2" charset="0"/>
              </a:rPr>
              <a:t>accessing, shutting down or misusing websites, networks and IT systems</a:t>
            </a:r>
          </a:p>
          <a:p>
            <a:r>
              <a:rPr lang="en-GB" sz="2400" b="1" dirty="0">
                <a:latin typeface="Montserrat" panose="00000500000000000000" pitchFamily="2" charset="0"/>
              </a:rPr>
              <a:t>Cyberextortion: </a:t>
            </a:r>
            <a:r>
              <a:rPr lang="en-GB" sz="2400" dirty="0">
                <a:latin typeface="Montserrat" panose="00000500000000000000" pitchFamily="2" charset="0"/>
              </a:rPr>
              <a:t>demanding money to prevent a threatened attack</a:t>
            </a:r>
          </a:p>
          <a:p>
            <a:r>
              <a:rPr lang="en-GB" sz="2400" b="1" dirty="0">
                <a:latin typeface="Montserrat" panose="00000500000000000000" pitchFamily="2" charset="0"/>
              </a:rPr>
              <a:t>Denial-of-Service (DoS) attack: </a:t>
            </a:r>
            <a:r>
              <a:rPr lang="en-GB" sz="2400" dirty="0">
                <a:latin typeface="Montserrat" panose="00000500000000000000" pitchFamily="2" charset="0"/>
              </a:rPr>
              <a:t>legitimate users are unable to access information systems, devices, or other network resources due to the actions of someone using malicious cyber threats</a:t>
            </a:r>
            <a:endParaRPr lang="en-GB" sz="2400" b="1" dirty="0">
              <a:latin typeface="Montserrat" panose="00000500000000000000" pitchFamily="2" charset="0"/>
            </a:endParaRPr>
          </a:p>
        </p:txBody>
      </p:sp>
      <p:pic>
        <p:nvPicPr>
          <p:cNvPr id="4" name="Picture 3" descr="Empty speech bubbles">
            <a:extLst>
              <a:ext uri="{FF2B5EF4-FFF2-40B4-BE49-F238E27FC236}">
                <a16:creationId xmlns:a16="http://schemas.microsoft.com/office/drawing/2014/main" id="{23736006-4709-8D2B-08B9-21FB951861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361100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Cybercrime includes…</a:t>
            </a:r>
            <a:endParaRPr lang="en-GB" sz="3600" dirty="0">
              <a:latin typeface="Montserrat" panose="00000500000000000000" pitchFamily="2" charset="0"/>
            </a:endParaRPr>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err="1">
                <a:latin typeface="Montserrat" panose="00000500000000000000" pitchFamily="2" charset="0"/>
              </a:rPr>
              <a:t>Cryptojacking</a:t>
            </a:r>
            <a:r>
              <a:rPr lang="en-GB" sz="2400" b="1" dirty="0">
                <a:latin typeface="Montserrat" panose="00000500000000000000" pitchFamily="2" charset="0"/>
              </a:rPr>
              <a:t> :</a:t>
            </a:r>
            <a:endParaRPr lang="en-GB" sz="2400" dirty="0">
              <a:latin typeface="Montserrat" panose="00000500000000000000" pitchFamily="2" charset="0"/>
            </a:endParaRPr>
          </a:p>
        </p:txBody>
      </p:sp>
      <p:pic>
        <p:nvPicPr>
          <p:cNvPr id="4" name="Picture 3" descr="Empty speech bubbles">
            <a:extLst>
              <a:ext uri="{FF2B5EF4-FFF2-40B4-BE49-F238E27FC236}">
                <a16:creationId xmlns:a16="http://schemas.microsoft.com/office/drawing/2014/main" id="{CDB0C1D8-3AEB-E17D-0306-F7067F9E19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133670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lstStyle/>
          <a:p>
            <a:r>
              <a:rPr lang="en-GB" sz="4400" dirty="0">
                <a:solidFill>
                  <a:schemeClr val="bg1"/>
                </a:solidFill>
              </a:rPr>
              <a:t>Cybercrime includes…</a:t>
            </a:r>
            <a:endParaRPr lang="en-GB" dirty="0"/>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err="1">
                <a:latin typeface="Montserrat" panose="00000500000000000000" pitchFamily="2" charset="0"/>
              </a:rPr>
              <a:t>Cryptojacking</a:t>
            </a:r>
            <a:r>
              <a:rPr lang="en-GB" sz="2400" b="1" dirty="0">
                <a:latin typeface="Montserrat" panose="00000500000000000000" pitchFamily="2" charset="0"/>
              </a:rPr>
              <a:t> : </a:t>
            </a:r>
            <a:r>
              <a:rPr lang="en-GB" sz="2400" dirty="0">
                <a:latin typeface="Montserrat" panose="00000500000000000000" pitchFamily="2" charset="0"/>
              </a:rPr>
              <a:t>where hackers mine cryptocurrency using resources they do not own</a:t>
            </a:r>
          </a:p>
          <a:p>
            <a:r>
              <a:rPr lang="en-GB" sz="2400" b="1" dirty="0">
                <a:latin typeface="Montserrat" panose="00000500000000000000" pitchFamily="2" charset="0"/>
              </a:rPr>
              <a:t>Cyberespionage:</a:t>
            </a:r>
          </a:p>
        </p:txBody>
      </p:sp>
      <p:pic>
        <p:nvPicPr>
          <p:cNvPr id="4" name="Picture 3" descr="Empty speech bubbles">
            <a:extLst>
              <a:ext uri="{FF2B5EF4-FFF2-40B4-BE49-F238E27FC236}">
                <a16:creationId xmlns:a16="http://schemas.microsoft.com/office/drawing/2014/main" id="{74124804-4AD9-1782-DDCA-ACC6EA8F20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593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lstStyle/>
          <a:p>
            <a:r>
              <a:rPr lang="en-GB" sz="4400" dirty="0">
                <a:solidFill>
                  <a:schemeClr val="bg1"/>
                </a:solidFill>
              </a:rPr>
              <a:t>Cybercrime includes…</a:t>
            </a:r>
            <a:endParaRPr lang="en-GB" dirty="0"/>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err="1">
                <a:latin typeface="Montserrat" panose="00000500000000000000" pitchFamily="2" charset="0"/>
              </a:rPr>
              <a:t>Cryptojacking</a:t>
            </a:r>
            <a:r>
              <a:rPr lang="en-GB" sz="2400" b="1" dirty="0">
                <a:latin typeface="Montserrat" panose="00000500000000000000" pitchFamily="2" charset="0"/>
              </a:rPr>
              <a:t> : </a:t>
            </a:r>
            <a:r>
              <a:rPr lang="en-GB" sz="2400" dirty="0">
                <a:latin typeface="Montserrat" panose="00000500000000000000" pitchFamily="2" charset="0"/>
              </a:rPr>
              <a:t>where hackers mine cryptocurrency using resources they do not own</a:t>
            </a:r>
          </a:p>
          <a:p>
            <a:r>
              <a:rPr lang="en-GB" sz="2400" b="1" dirty="0">
                <a:latin typeface="Montserrat" panose="00000500000000000000" pitchFamily="2" charset="0"/>
              </a:rPr>
              <a:t>Cyberespionage: </a:t>
            </a:r>
            <a:r>
              <a:rPr lang="en-GB" sz="2400" dirty="0">
                <a:latin typeface="Montserrat" panose="00000500000000000000" pitchFamily="2" charset="0"/>
              </a:rPr>
              <a:t>where hackers access government or company data</a:t>
            </a:r>
          </a:p>
          <a:p>
            <a:r>
              <a:rPr lang="en-GB" sz="2400" b="1" dirty="0">
                <a:latin typeface="Montserrat" panose="00000500000000000000" pitchFamily="2" charset="0"/>
              </a:rPr>
              <a:t>Ransomware attacks:</a:t>
            </a:r>
          </a:p>
        </p:txBody>
      </p:sp>
      <p:pic>
        <p:nvPicPr>
          <p:cNvPr id="4" name="Picture 3" descr="Empty speech bubbles">
            <a:extLst>
              <a:ext uri="{FF2B5EF4-FFF2-40B4-BE49-F238E27FC236}">
                <a16:creationId xmlns:a16="http://schemas.microsoft.com/office/drawing/2014/main" id="{4A22CD34-3C5F-8E4B-58C0-C3FE1EA91E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40207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lstStyle/>
          <a:p>
            <a:r>
              <a:rPr lang="en-GB" sz="4400" dirty="0">
                <a:solidFill>
                  <a:schemeClr val="bg1"/>
                </a:solidFill>
              </a:rPr>
              <a:t>Cybercrime includes…</a:t>
            </a:r>
            <a:endParaRPr lang="en-GB" dirty="0"/>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err="1">
                <a:latin typeface="Montserrat" panose="00000500000000000000" pitchFamily="2" charset="0"/>
              </a:rPr>
              <a:t>Cryptojacking</a:t>
            </a:r>
            <a:r>
              <a:rPr lang="en-GB" sz="2400" b="1" dirty="0">
                <a:latin typeface="Montserrat" panose="00000500000000000000" pitchFamily="2" charset="0"/>
              </a:rPr>
              <a:t> : </a:t>
            </a:r>
            <a:r>
              <a:rPr lang="en-GB" sz="2400" dirty="0">
                <a:latin typeface="Montserrat" panose="00000500000000000000" pitchFamily="2" charset="0"/>
              </a:rPr>
              <a:t>where hackers mine cryptocurrency using resources they do not own</a:t>
            </a:r>
          </a:p>
          <a:p>
            <a:r>
              <a:rPr lang="en-GB" sz="2400" b="1" dirty="0">
                <a:latin typeface="Montserrat" panose="00000500000000000000" pitchFamily="2" charset="0"/>
              </a:rPr>
              <a:t>Cyberespionage: </a:t>
            </a:r>
            <a:r>
              <a:rPr lang="en-GB" sz="2400" dirty="0">
                <a:latin typeface="Montserrat" panose="00000500000000000000" pitchFamily="2" charset="0"/>
              </a:rPr>
              <a:t>where hackers access government or company data</a:t>
            </a:r>
          </a:p>
          <a:p>
            <a:r>
              <a:rPr lang="en-GB" sz="2400" b="1" dirty="0">
                <a:latin typeface="Montserrat" panose="00000500000000000000" pitchFamily="2" charset="0"/>
              </a:rPr>
              <a:t>Ransomware attacks: </a:t>
            </a:r>
            <a:r>
              <a:rPr lang="en-GB" sz="2400" dirty="0">
                <a:latin typeface="Montserrat" panose="00000500000000000000" pitchFamily="2" charset="0"/>
              </a:rPr>
              <a:t>a type of malware attack that encrypts data and demands a ransom payment in exchange for the decryption key.</a:t>
            </a:r>
            <a:endParaRPr lang="en-GB" sz="2400" b="1" dirty="0">
              <a:latin typeface="Montserrat" panose="00000500000000000000" pitchFamily="2" charset="0"/>
            </a:endParaRPr>
          </a:p>
          <a:p>
            <a:endParaRPr lang="en-GB" b="1" dirty="0"/>
          </a:p>
        </p:txBody>
      </p:sp>
      <p:pic>
        <p:nvPicPr>
          <p:cNvPr id="4" name="Picture 3" descr="Empty speech bubbles">
            <a:extLst>
              <a:ext uri="{FF2B5EF4-FFF2-40B4-BE49-F238E27FC236}">
                <a16:creationId xmlns:a16="http://schemas.microsoft.com/office/drawing/2014/main" id="{9C27CC92-9674-206A-B5AF-8C239DD799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272566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Cybercrime includes…</a:t>
            </a:r>
            <a:endParaRPr lang="en-GB" sz="3600" dirty="0">
              <a:latin typeface="Montserrat" panose="00000500000000000000" pitchFamily="2" charset="0"/>
            </a:endParaRPr>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dirty="0">
                <a:latin typeface="Montserrat" panose="00000500000000000000" pitchFamily="2" charset="0"/>
              </a:rPr>
              <a:t>Stealing/misusing personal information (identity theft)</a:t>
            </a:r>
          </a:p>
          <a:p>
            <a:r>
              <a:rPr lang="en-GB" sz="2400" dirty="0">
                <a:latin typeface="Montserrat" panose="00000500000000000000" pitchFamily="2" charset="0"/>
              </a:rPr>
              <a:t>Advocating terrorism-related acts</a:t>
            </a:r>
          </a:p>
          <a:p>
            <a:r>
              <a:rPr lang="en-GB" sz="2400" dirty="0">
                <a:latin typeface="Montserrat" panose="00000500000000000000" pitchFamily="2" charset="0"/>
              </a:rPr>
              <a:t>Email and internet fraud</a:t>
            </a:r>
          </a:p>
          <a:p>
            <a:r>
              <a:rPr lang="en-GB" sz="2400" dirty="0">
                <a:latin typeface="Montserrat" panose="00000500000000000000" pitchFamily="2" charset="0"/>
              </a:rPr>
              <a:t>Theft of financial or card payment data</a:t>
            </a:r>
          </a:p>
          <a:p>
            <a:r>
              <a:rPr lang="en-GB" sz="2400" dirty="0">
                <a:latin typeface="Montserrat" panose="00000500000000000000" pitchFamily="2" charset="0"/>
              </a:rPr>
              <a:t>Theft and sale of corporate data</a:t>
            </a:r>
          </a:p>
        </p:txBody>
      </p:sp>
      <p:pic>
        <p:nvPicPr>
          <p:cNvPr id="4" name="Picture 3" descr="Empty speech bubbles">
            <a:extLst>
              <a:ext uri="{FF2B5EF4-FFF2-40B4-BE49-F238E27FC236}">
                <a16:creationId xmlns:a16="http://schemas.microsoft.com/office/drawing/2014/main" id="{A0CAAD9E-4DB8-D9E2-AA37-E549F1CF88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40003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F1E48C4-AC8B-7595-DCF6-00F17FDF6248}"/>
              </a:ext>
            </a:extLst>
          </p:cNvPr>
          <p:cNvSpPr>
            <a:spLocks noGrp="1"/>
          </p:cNvSpPr>
          <p:nvPr>
            <p:ph type="body" sz="quarter" idx="10"/>
          </p:nvPr>
        </p:nvSpPr>
        <p:spPr>
          <a:xfrm>
            <a:off x="1558925" y="1988691"/>
            <a:ext cx="8569325" cy="792237"/>
          </a:xfrm>
        </p:spPr>
        <p:txBody>
          <a:bodyPr/>
          <a:lstStyle/>
          <a:p>
            <a:r>
              <a:rPr lang="en-US" dirty="0"/>
              <a:t>Create a glossary</a:t>
            </a:r>
          </a:p>
          <a:p>
            <a:endParaRPr lang="en-US" dirty="0"/>
          </a:p>
        </p:txBody>
      </p:sp>
      <p:sp>
        <p:nvSpPr>
          <p:cNvPr id="10" name="Text Placeholder 2">
            <a:extLst>
              <a:ext uri="{FF2B5EF4-FFF2-40B4-BE49-F238E27FC236}">
                <a16:creationId xmlns:a16="http://schemas.microsoft.com/office/drawing/2014/main" id="{47C0C248-9675-FD27-7EB2-C4AA7E501D93}"/>
              </a:ext>
            </a:extLst>
          </p:cNvPr>
          <p:cNvSpPr>
            <a:spLocks noGrp="1"/>
          </p:cNvSpPr>
          <p:nvPr>
            <p:ph type="body" sz="quarter" idx="11"/>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407933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C5B67-FD74-5F5E-F7BA-49646B5D2DA9}"/>
              </a:ext>
            </a:extLst>
          </p:cNvPr>
          <p:cNvSpPr>
            <a:spLocks noGrp="1"/>
          </p:cNvSpPr>
          <p:nvPr>
            <p:ph type="body" sz="quarter" idx="10"/>
          </p:nvPr>
        </p:nvSpPr>
        <p:spPr/>
        <p:txBody>
          <a:bodyPr lIns="91440" tIns="45720" rIns="91440" bIns="45720" anchor="t"/>
          <a:lstStyle/>
          <a:p>
            <a:r>
              <a:rPr lang="en-GB" sz="2400" dirty="0">
                <a:latin typeface="Montserrat"/>
              </a:rPr>
              <a:t>Next Session: Different forms and motives for cybercrime</a:t>
            </a:r>
            <a:endParaRPr lang="en-GB" sz="2400" dirty="0"/>
          </a:p>
        </p:txBody>
      </p:sp>
      <p:sp>
        <p:nvSpPr>
          <p:cNvPr id="3" name="Text Placeholder 2">
            <a:extLst>
              <a:ext uri="{FF2B5EF4-FFF2-40B4-BE49-F238E27FC236}">
                <a16:creationId xmlns:a16="http://schemas.microsoft.com/office/drawing/2014/main" id="{BF0D7D74-EC3E-1CAA-C9C6-80EBAF5EE3F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880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35359" y="1304764"/>
            <a:ext cx="11521280" cy="5004556"/>
          </a:xfrm>
        </p:spPr>
        <p:txBody>
          <a:bodyPr/>
          <a:lstStyle/>
          <a:p>
            <a:pPr marL="0" indent="0">
              <a:buNone/>
            </a:pPr>
            <a:r>
              <a:rPr lang="en-GB" sz="2000" dirty="0"/>
              <a:t>Your feedback is vital to help us identify what we’re doing well and what we need to improve. There are a few ways to share your feedback as a learner on a programme with us.</a:t>
            </a:r>
          </a:p>
          <a:p>
            <a:pPr marL="0" indent="0">
              <a:buNone/>
            </a:pPr>
            <a:endParaRPr lang="en-GB" sz="2000" dirty="0"/>
          </a:p>
          <a:p>
            <a:r>
              <a:rPr lang="en-GB" sz="2000" dirty="0"/>
              <a:t>You will complete </a:t>
            </a:r>
            <a:r>
              <a:rPr lang="en-GB" sz="2000" b="1" dirty="0"/>
              <a:t>end of session surveys </a:t>
            </a:r>
            <a:r>
              <a:rPr lang="en-GB" sz="2000" dirty="0"/>
              <a:t>at the end of each of your sessions. This only takes a few minutes.</a:t>
            </a:r>
            <a:r>
              <a:rPr lang="en-GB" sz="1200" dirty="0">
                <a:hlinkClick r:id="rId3"/>
              </a:rPr>
              <a:t> </a:t>
            </a:r>
            <a:r>
              <a:rPr lang="en-GB" sz="2000" b="1" dirty="0">
                <a:hlinkClick r:id="rId3"/>
              </a:rPr>
              <a:t>Adult Education End of Session Survey (office.com)</a:t>
            </a:r>
            <a:endParaRPr lang="en-GB" sz="2000" b="1" dirty="0"/>
          </a:p>
          <a:p>
            <a:r>
              <a:rPr lang="en-GB" sz="2000" dirty="0"/>
              <a:t>You will complete an </a:t>
            </a:r>
            <a:r>
              <a:rPr lang="en-GB" sz="2000" b="1" dirty="0"/>
              <a:t>end of programme survey </a:t>
            </a:r>
            <a:r>
              <a:rPr lang="en-GB" sz="2000" dirty="0"/>
              <a:t>in your final session. This takes about 10 minutes.</a:t>
            </a:r>
          </a:p>
          <a:p>
            <a:r>
              <a:rPr lang="en-GB" sz="2000" dirty="0"/>
              <a:t>You can send your feedback to </a:t>
            </a:r>
            <a:r>
              <a:rPr lang="en-GB" sz="2000" b="1" dirty="0">
                <a:hlinkClick r:id="rId4"/>
              </a:rPr>
              <a:t>feedback@seetec.co.uk</a:t>
            </a:r>
            <a:r>
              <a:rPr lang="en-GB" sz="2000" b="1" dirty="0"/>
              <a:t> </a:t>
            </a:r>
            <a:r>
              <a:rPr lang="en-GB" sz="2000" dirty="0"/>
              <a:t>at any stage in your programme. This is monitored by our Quality Team and learners can share their input on what we’re doing well or recommend improvements to enhance our programmes.</a:t>
            </a:r>
          </a:p>
          <a:p>
            <a:r>
              <a:rPr lang="en-GB" sz="2000" dirty="0"/>
              <a:t>If at any stage, you need to raise a complaint, you can do so by emailing </a:t>
            </a:r>
            <a:r>
              <a:rPr lang="en-GB" sz="2000" b="1" dirty="0">
                <a:hlinkClick r:id="rId5"/>
              </a:rPr>
              <a:t>TrainingComplaints@seetec.co.uk</a:t>
            </a:r>
            <a:r>
              <a:rPr lang="en-GB" sz="2000" b="1" dirty="0"/>
              <a:t> </a:t>
            </a:r>
            <a:r>
              <a:rPr lang="en-GB" sz="2000" dirty="0"/>
              <a:t>Your complaint will be dealt with by our Complaints Team who will share set timeframes with you directly on when you will receive a response pending investigation of your complaint.</a:t>
            </a:r>
          </a:p>
          <a:p>
            <a:pPr marL="0" indent="0">
              <a:buNone/>
            </a:pPr>
            <a:r>
              <a:rPr lang="en-GB" sz="2000" dirty="0"/>
              <a:t>All learner feedback is then used to improve our services. Look out for ‘You Said, We Did’ posts on our learning platforms to see what learner feedback has helped us to improve.</a:t>
            </a: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a:lstStyle/>
          <a:p>
            <a:r>
              <a:rPr lang="en-GB" dirty="0">
                <a:solidFill>
                  <a:schemeClr val="tx1"/>
                </a:solidFill>
              </a:rPr>
              <a:t>How do I share feedback?</a:t>
            </a:r>
          </a:p>
        </p:txBody>
      </p:sp>
      <p:sp>
        <p:nvSpPr>
          <p:cNvPr id="4" name="Text Placeholder 3">
            <a:extLst>
              <a:ext uri="{FF2B5EF4-FFF2-40B4-BE49-F238E27FC236}">
                <a16:creationId xmlns:a16="http://schemas.microsoft.com/office/drawing/2014/main" id="{15C92E47-8DF7-55DF-CDE4-63FCFEF7B0E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7364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DABB-7280-4A87-8DF3-7F6FC34A0A31}"/>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panose="00000500000000000000" pitchFamily="2" charset="0"/>
              </a:rPr>
              <a:t>Aims of the qualification</a:t>
            </a:r>
          </a:p>
        </p:txBody>
      </p:sp>
      <p:sp>
        <p:nvSpPr>
          <p:cNvPr id="3" name="Content Placeholder 2">
            <a:extLst>
              <a:ext uri="{FF2B5EF4-FFF2-40B4-BE49-F238E27FC236}">
                <a16:creationId xmlns:a16="http://schemas.microsoft.com/office/drawing/2014/main" id="{9EAA1DE3-2F99-40F4-9F4C-ED2A66D95920}"/>
              </a:ext>
            </a:extLst>
          </p:cNvPr>
          <p:cNvSpPr>
            <a:spLocks noGrp="1"/>
          </p:cNvSpPr>
          <p:nvPr>
            <p:ph idx="1"/>
          </p:nvPr>
        </p:nvSpPr>
        <p:spPr>
          <a:xfrm>
            <a:off x="191344" y="2492896"/>
            <a:ext cx="5184576" cy="4608512"/>
          </a:xfrm>
        </p:spPr>
        <p:txBody>
          <a:bodyPr/>
          <a:lstStyle/>
          <a:p>
            <a:r>
              <a:rPr lang="en-GB" sz="2400" dirty="0">
                <a:latin typeface="Montserrat" panose="00000500000000000000" pitchFamily="2" charset="0"/>
              </a:rPr>
              <a:t>To know about cybercrime.</a:t>
            </a:r>
          </a:p>
          <a:p>
            <a:r>
              <a:rPr lang="en-GB" sz="2400" dirty="0">
                <a:latin typeface="Montserrat" panose="00000500000000000000" pitchFamily="2" charset="0"/>
              </a:rPr>
              <a:t>To know about protective methods to maintain cybersecurity.</a:t>
            </a:r>
          </a:p>
          <a:p>
            <a:r>
              <a:rPr lang="en-GB" sz="2400" dirty="0">
                <a:latin typeface="Montserrat" panose="00000500000000000000" pitchFamily="2" charset="0"/>
              </a:rPr>
              <a:t>To know about legislation and codes of conduct related to cybersecurity.</a:t>
            </a:r>
          </a:p>
          <a:p>
            <a:endParaRPr lang="en-GB" sz="2000" dirty="0"/>
          </a:p>
          <a:p>
            <a:endParaRPr lang="en-GB" sz="2000" dirty="0"/>
          </a:p>
          <a:p>
            <a:endParaRPr lang="en-GB" dirty="0"/>
          </a:p>
        </p:txBody>
      </p:sp>
      <p:pic>
        <p:nvPicPr>
          <p:cNvPr id="5" name="Picture 4" descr="A finger pointing on a tablet with green neon lights">
            <a:extLst>
              <a:ext uri="{FF2B5EF4-FFF2-40B4-BE49-F238E27FC236}">
                <a16:creationId xmlns:a16="http://schemas.microsoft.com/office/drawing/2014/main" id="{5E8091B2-8FAE-9826-8B2F-4D6E99AE9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1984" y="1628800"/>
            <a:ext cx="5719564" cy="4896544"/>
          </a:xfrm>
          <a:prstGeom prst="rect">
            <a:avLst/>
          </a:prstGeom>
        </p:spPr>
      </p:pic>
    </p:spTree>
    <p:custDataLst>
      <p:tags r:id="rId1"/>
    </p:custDataLst>
    <p:extLst>
      <p:ext uri="{BB962C8B-B14F-4D97-AF65-F5344CB8AC3E}">
        <p14:creationId xmlns:p14="http://schemas.microsoft.com/office/powerpoint/2010/main" val="20050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DABB-7280-4A87-8DF3-7F6FC34A0A31}"/>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panose="00000500000000000000" pitchFamily="2" charset="0"/>
              </a:rPr>
              <a:t>Session 1: Learning objectives</a:t>
            </a:r>
          </a:p>
        </p:txBody>
      </p:sp>
      <p:sp>
        <p:nvSpPr>
          <p:cNvPr id="3" name="Content Placeholder 2">
            <a:extLst>
              <a:ext uri="{FF2B5EF4-FFF2-40B4-BE49-F238E27FC236}">
                <a16:creationId xmlns:a16="http://schemas.microsoft.com/office/drawing/2014/main" id="{9EAA1DE3-2F99-40F4-9F4C-ED2A66D95920}"/>
              </a:ext>
            </a:extLst>
          </p:cNvPr>
          <p:cNvSpPr>
            <a:spLocks noGrp="1"/>
          </p:cNvSpPr>
          <p:nvPr>
            <p:ph idx="1"/>
          </p:nvPr>
        </p:nvSpPr>
        <p:spPr>
          <a:xfrm>
            <a:off x="191344" y="2492896"/>
            <a:ext cx="5184576" cy="4608512"/>
          </a:xfrm>
        </p:spPr>
        <p:txBody>
          <a:bodyPr/>
          <a:lstStyle/>
          <a:p>
            <a:pPr algn="l" rtl="0" fontAlgn="base">
              <a:buFont typeface="Arial" panose="020B0604020202020204" pitchFamily="34" charset="0"/>
              <a:buChar char="•"/>
            </a:pPr>
            <a:r>
              <a:rPr lang="en-GB" sz="2400" b="0" i="0" dirty="0">
                <a:solidFill>
                  <a:srgbClr val="000000"/>
                </a:solidFill>
                <a:effectLst/>
                <a:latin typeface="Monserrat"/>
              </a:rPr>
              <a:t>Demonstrate basic digital skills </a:t>
            </a:r>
          </a:p>
          <a:p>
            <a:pPr algn="l" rtl="0" fontAlgn="base">
              <a:buFont typeface="Arial" panose="020B0604020202020204" pitchFamily="34" charset="0"/>
              <a:buChar char="•"/>
            </a:pPr>
            <a:r>
              <a:rPr lang="en-GB" sz="2400" b="0" i="0" dirty="0">
                <a:solidFill>
                  <a:srgbClr val="000000"/>
                </a:solidFill>
                <a:effectLst/>
                <a:latin typeface="Monserrat"/>
              </a:rPr>
              <a:t>Identify key terms in cybersecurity </a:t>
            </a:r>
          </a:p>
          <a:p>
            <a:pPr algn="l" rtl="0" fontAlgn="base">
              <a:buFont typeface="Arial" panose="020B0604020202020204" pitchFamily="34" charset="0"/>
              <a:buChar char="•"/>
            </a:pPr>
            <a:r>
              <a:rPr lang="en-GB" sz="2400" b="0" i="0" dirty="0">
                <a:solidFill>
                  <a:srgbClr val="000000"/>
                </a:solidFill>
                <a:effectLst/>
                <a:latin typeface="Monserrat"/>
              </a:rPr>
              <a:t>Explain key principles of cybersecurity </a:t>
            </a:r>
          </a:p>
          <a:p>
            <a:pPr algn="l" rtl="0" fontAlgn="base">
              <a:buFont typeface="Arial" panose="020B0604020202020204" pitchFamily="34" charset="0"/>
              <a:buChar char="•"/>
            </a:pPr>
            <a:r>
              <a:rPr lang="en-GB" sz="2400" b="0" i="0" dirty="0">
                <a:solidFill>
                  <a:srgbClr val="000000"/>
                </a:solidFill>
                <a:effectLst/>
                <a:latin typeface="Monserrat"/>
              </a:rPr>
              <a:t>Identify different forms of cybercrime (1.1)</a:t>
            </a:r>
          </a:p>
          <a:p>
            <a:endParaRPr lang="en-GB" sz="2000" dirty="0"/>
          </a:p>
          <a:p>
            <a:endParaRPr lang="en-GB" sz="2000" dirty="0"/>
          </a:p>
          <a:p>
            <a:endParaRPr lang="en-GB" dirty="0"/>
          </a:p>
        </p:txBody>
      </p:sp>
      <p:pic>
        <p:nvPicPr>
          <p:cNvPr id="5" name="Picture 4" descr="A finger pointing on a tablet with green neon lights">
            <a:extLst>
              <a:ext uri="{FF2B5EF4-FFF2-40B4-BE49-F238E27FC236}">
                <a16:creationId xmlns:a16="http://schemas.microsoft.com/office/drawing/2014/main" id="{5E8091B2-8FAE-9826-8B2F-4D6E99AE9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1984" y="1628800"/>
            <a:ext cx="5719564" cy="4896544"/>
          </a:xfrm>
          <a:prstGeom prst="rect">
            <a:avLst/>
          </a:prstGeom>
        </p:spPr>
      </p:pic>
    </p:spTree>
    <p:custDataLst>
      <p:tags r:id="rId1"/>
    </p:custDataLst>
    <p:extLst>
      <p:ext uri="{BB962C8B-B14F-4D97-AF65-F5344CB8AC3E}">
        <p14:creationId xmlns:p14="http://schemas.microsoft.com/office/powerpoint/2010/main" val="210278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84EB-719E-C4EE-267C-628EFE7D4A81}"/>
              </a:ext>
            </a:extLst>
          </p:cNvPr>
          <p:cNvSpPr>
            <a:spLocks noGrp="1"/>
          </p:cNvSpPr>
          <p:nvPr>
            <p:ph type="title"/>
          </p:nvPr>
        </p:nvSpPr>
        <p:spPr>
          <a:xfrm>
            <a:off x="461882" y="260648"/>
            <a:ext cx="11233248" cy="1143000"/>
          </a:xfrm>
        </p:spPr>
        <p:txBody>
          <a:bodyPr anchor="ctr">
            <a:normAutofit/>
          </a:bodyPr>
          <a:lstStyle/>
          <a:p>
            <a:r>
              <a:rPr lang="en-GB" sz="3600" dirty="0">
                <a:solidFill>
                  <a:schemeClr val="bg1"/>
                </a:solidFill>
                <a:latin typeface="Monserrat"/>
              </a:rPr>
              <a:t>Digital Skills</a:t>
            </a:r>
          </a:p>
        </p:txBody>
      </p:sp>
      <p:pic>
        <p:nvPicPr>
          <p:cNvPr id="5" name="Picture 4">
            <a:extLst>
              <a:ext uri="{FF2B5EF4-FFF2-40B4-BE49-F238E27FC236}">
                <a16:creationId xmlns:a16="http://schemas.microsoft.com/office/drawing/2014/main" id="{A55B391F-72B4-0299-D6C3-E8A8C22353BE}"/>
              </a:ext>
            </a:extLst>
          </p:cNvPr>
          <p:cNvPicPr>
            <a:picLocks noChangeAspect="1"/>
          </p:cNvPicPr>
          <p:nvPr/>
        </p:nvPicPr>
        <p:blipFill rotWithShape="1">
          <a:blip r:embed="rId3"/>
          <a:srcRect t="36711" b="21211"/>
          <a:stretch/>
        </p:blipFill>
        <p:spPr>
          <a:xfrm>
            <a:off x="479376" y="1988840"/>
            <a:ext cx="11233248" cy="4608512"/>
          </a:xfrm>
          <a:prstGeom prst="rect">
            <a:avLst/>
          </a:prstGeom>
          <a:noFill/>
        </p:spPr>
      </p:pic>
    </p:spTree>
    <p:extLst>
      <p:ext uri="{BB962C8B-B14F-4D97-AF65-F5344CB8AC3E}">
        <p14:creationId xmlns:p14="http://schemas.microsoft.com/office/powerpoint/2010/main" val="388911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8"/>
            <a:ext cx="11233248" cy="1143000"/>
          </a:xfrm>
        </p:spPr>
        <p:txBody>
          <a:bodyPr anchor="ctr">
            <a:normAutofit/>
          </a:bodyPr>
          <a:lstStyle/>
          <a:p>
            <a:r>
              <a:rPr lang="en-GB" sz="3600" dirty="0">
                <a:solidFill>
                  <a:schemeClr val="bg1"/>
                </a:solidFill>
                <a:latin typeface="Montserrat" panose="00000500000000000000" pitchFamily="2" charset="0"/>
              </a:rPr>
              <a:t>What is cybercrime?</a:t>
            </a:r>
          </a:p>
        </p:txBody>
      </p:sp>
      <p:pic>
        <p:nvPicPr>
          <p:cNvPr id="9" name="Picture 8" descr="Robot operating a machine">
            <a:extLst>
              <a:ext uri="{FF2B5EF4-FFF2-40B4-BE49-F238E27FC236}">
                <a16:creationId xmlns:a16="http://schemas.microsoft.com/office/drawing/2014/main" id="{19732D73-0950-2FF3-FFE4-1685F10C895A}"/>
              </a:ext>
            </a:extLst>
          </p:cNvPr>
          <p:cNvPicPr>
            <a:picLocks noChangeAspect="1"/>
          </p:cNvPicPr>
          <p:nvPr/>
        </p:nvPicPr>
        <p:blipFill rotWithShape="1">
          <a:blip r:embed="rId4"/>
          <a:srcRect t="13514" b="33032"/>
          <a:stretch/>
        </p:blipFill>
        <p:spPr>
          <a:xfrm>
            <a:off x="551384" y="1988840"/>
            <a:ext cx="11233248" cy="4608512"/>
          </a:xfrm>
          <a:prstGeom prst="rect">
            <a:avLst/>
          </a:prstGeom>
          <a:noFill/>
        </p:spPr>
      </p:pic>
    </p:spTree>
    <p:custDataLst>
      <p:tags r:id="rId1"/>
    </p:custDataLst>
    <p:extLst>
      <p:ext uri="{BB962C8B-B14F-4D97-AF65-F5344CB8AC3E}">
        <p14:creationId xmlns:p14="http://schemas.microsoft.com/office/powerpoint/2010/main" val="361011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BB803-A5D3-4929-BCC1-9AB03BC2C2E7}"/>
              </a:ext>
            </a:extLst>
          </p:cNvPr>
          <p:cNvSpPr>
            <a:spLocks noGrp="1"/>
          </p:cNvSpPr>
          <p:nvPr>
            <p:ph type="title"/>
          </p:nvPr>
        </p:nvSpPr>
        <p:spPr>
          <a:xfrm>
            <a:off x="335360" y="188640"/>
            <a:ext cx="11233248" cy="1143000"/>
          </a:xfrm>
        </p:spPr>
        <p:txBody>
          <a:bodyPr anchor="ctr">
            <a:normAutofit/>
          </a:bodyPr>
          <a:lstStyle/>
          <a:p>
            <a:r>
              <a:rPr lang="en-GB" sz="3600" dirty="0">
                <a:solidFill>
                  <a:schemeClr val="bg1"/>
                </a:solidFill>
                <a:latin typeface="Monserrat"/>
              </a:rPr>
              <a:t>Cybercrime includes…</a:t>
            </a:r>
          </a:p>
        </p:txBody>
      </p:sp>
      <p:graphicFrame>
        <p:nvGraphicFramePr>
          <p:cNvPr id="8" name="Content Placeholder 2">
            <a:extLst>
              <a:ext uri="{FF2B5EF4-FFF2-40B4-BE49-F238E27FC236}">
                <a16:creationId xmlns:a16="http://schemas.microsoft.com/office/drawing/2014/main" id="{40D0FFF9-4603-5928-3272-1AAFB2147D0F}"/>
              </a:ext>
            </a:extLst>
          </p:cNvPr>
          <p:cNvGraphicFramePr/>
          <p:nvPr/>
        </p:nvGraphicFramePr>
        <p:xfrm>
          <a:off x="335360" y="1196753"/>
          <a:ext cx="1123324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7742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Cybercrime includes…</a:t>
            </a:r>
            <a:endParaRPr lang="en-GB" sz="3600" dirty="0">
              <a:latin typeface="Montserrat" panose="00000500000000000000" pitchFamily="2" charset="0"/>
            </a:endParaRPr>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a:latin typeface="Montserrat" panose="00000500000000000000" pitchFamily="2" charset="0"/>
              </a:rPr>
              <a:t>Phishing:</a:t>
            </a:r>
            <a:endParaRPr lang="en-GB" sz="2400" dirty="0">
              <a:latin typeface="Montserrat" panose="00000500000000000000" pitchFamily="2" charset="0"/>
            </a:endParaRPr>
          </a:p>
        </p:txBody>
      </p:sp>
      <p:pic>
        <p:nvPicPr>
          <p:cNvPr id="5" name="Picture 4" descr="Empty speech bubbles">
            <a:extLst>
              <a:ext uri="{FF2B5EF4-FFF2-40B4-BE49-F238E27FC236}">
                <a16:creationId xmlns:a16="http://schemas.microsoft.com/office/drawing/2014/main" id="{96FEB36A-DFA4-9091-7505-D57C6B5390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10831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Cybercrime includes…</a:t>
            </a:r>
            <a:endParaRPr lang="en-GB" sz="3600" dirty="0">
              <a:latin typeface="Montserrat" panose="00000500000000000000" pitchFamily="2" charset="0"/>
            </a:endParaRPr>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a:latin typeface="Montserrat" panose="00000500000000000000" pitchFamily="2" charset="0"/>
              </a:rPr>
              <a:t>Phishing: </a:t>
            </a:r>
            <a:r>
              <a:rPr lang="en-GB" sz="2400" dirty="0">
                <a:latin typeface="Montserrat" panose="00000500000000000000" pitchFamily="2" charset="0"/>
              </a:rPr>
              <a:t>using fake email messages to get personal information</a:t>
            </a:r>
          </a:p>
          <a:p>
            <a:r>
              <a:rPr lang="en-GB" sz="2400" b="1" dirty="0">
                <a:latin typeface="Montserrat" panose="00000500000000000000" pitchFamily="2" charset="0"/>
              </a:rPr>
              <a:t>Hacking: </a:t>
            </a:r>
          </a:p>
        </p:txBody>
      </p:sp>
      <p:pic>
        <p:nvPicPr>
          <p:cNvPr id="4" name="Picture 3" descr="Empty speech bubbles">
            <a:extLst>
              <a:ext uri="{FF2B5EF4-FFF2-40B4-BE49-F238E27FC236}">
                <a16:creationId xmlns:a16="http://schemas.microsoft.com/office/drawing/2014/main" id="{9E321AA6-FBB0-C0C0-3BE6-888BF3A524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27862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4BAA-6D87-00E8-C9A0-42BF8E6BAF1B}"/>
              </a:ext>
            </a:extLst>
          </p:cNvPr>
          <p:cNvSpPr>
            <a:spLocks noGrp="1"/>
          </p:cNvSpPr>
          <p:nvPr>
            <p:ph type="title"/>
          </p:nvPr>
        </p:nvSpPr>
        <p:spPr>
          <a:xfrm>
            <a:off x="335360" y="260648"/>
            <a:ext cx="11233248" cy="1143000"/>
          </a:xfrm>
        </p:spPr>
        <p:txBody>
          <a:bodyPr/>
          <a:lstStyle/>
          <a:p>
            <a:r>
              <a:rPr lang="en-GB" sz="4400" dirty="0">
                <a:solidFill>
                  <a:schemeClr val="bg1"/>
                </a:solidFill>
              </a:rPr>
              <a:t>Cybercrime includes…</a:t>
            </a:r>
            <a:endParaRPr lang="en-GB" dirty="0"/>
          </a:p>
        </p:txBody>
      </p:sp>
      <p:sp>
        <p:nvSpPr>
          <p:cNvPr id="3" name="Content Placeholder 2">
            <a:extLst>
              <a:ext uri="{FF2B5EF4-FFF2-40B4-BE49-F238E27FC236}">
                <a16:creationId xmlns:a16="http://schemas.microsoft.com/office/drawing/2014/main" id="{53469F97-CCF3-E62B-C322-6F3B9AFE934E}"/>
              </a:ext>
            </a:extLst>
          </p:cNvPr>
          <p:cNvSpPr>
            <a:spLocks noGrp="1"/>
          </p:cNvSpPr>
          <p:nvPr>
            <p:ph idx="1"/>
          </p:nvPr>
        </p:nvSpPr>
        <p:spPr>
          <a:xfrm>
            <a:off x="335360" y="1556792"/>
            <a:ext cx="11233248" cy="4608512"/>
          </a:xfrm>
        </p:spPr>
        <p:txBody>
          <a:bodyPr/>
          <a:lstStyle/>
          <a:p>
            <a:r>
              <a:rPr lang="en-GB" sz="2400" b="1" dirty="0">
                <a:latin typeface="Montserrat" panose="00000500000000000000" pitchFamily="2" charset="0"/>
              </a:rPr>
              <a:t>Phishing: </a:t>
            </a:r>
            <a:r>
              <a:rPr lang="en-GB" sz="2400" dirty="0">
                <a:latin typeface="Montserrat" panose="00000500000000000000" pitchFamily="2" charset="0"/>
              </a:rPr>
              <a:t>using fake email messages to get personal information</a:t>
            </a:r>
          </a:p>
          <a:p>
            <a:r>
              <a:rPr lang="en-GB" sz="2400" b="1" dirty="0">
                <a:latin typeface="Montserrat" panose="00000500000000000000" pitchFamily="2" charset="0"/>
              </a:rPr>
              <a:t>Hacking: </a:t>
            </a:r>
            <a:r>
              <a:rPr lang="en-GB" sz="2400" dirty="0">
                <a:latin typeface="Montserrat" panose="00000500000000000000" pitchFamily="2" charset="0"/>
              </a:rPr>
              <a:t>accessing, shutting down or misusing websites, networks and IT systems</a:t>
            </a:r>
          </a:p>
          <a:p>
            <a:r>
              <a:rPr lang="en-GB" sz="2400" b="1" dirty="0">
                <a:latin typeface="Montserrat" panose="00000500000000000000" pitchFamily="2" charset="0"/>
              </a:rPr>
              <a:t>Cyberextortion:</a:t>
            </a:r>
          </a:p>
        </p:txBody>
      </p:sp>
      <p:pic>
        <p:nvPicPr>
          <p:cNvPr id="4" name="Picture 3" descr="Empty speech bubbles">
            <a:extLst>
              <a:ext uri="{FF2B5EF4-FFF2-40B4-BE49-F238E27FC236}">
                <a16:creationId xmlns:a16="http://schemas.microsoft.com/office/drawing/2014/main" id="{80BB46C3-1172-E0E1-6DD2-AD4CC481C7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2344" y="4743083"/>
            <a:ext cx="2782082" cy="1854269"/>
          </a:xfrm>
          <a:prstGeom prst="rect">
            <a:avLst/>
          </a:prstGeom>
        </p:spPr>
      </p:pic>
    </p:spTree>
    <p:extLst>
      <p:ext uri="{BB962C8B-B14F-4D97-AF65-F5344CB8AC3E}">
        <p14:creationId xmlns:p14="http://schemas.microsoft.com/office/powerpoint/2010/main" val="5912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643</Words>
  <Application>Microsoft Office PowerPoint</Application>
  <PresentationFormat>Widescreen</PresentationFormat>
  <Paragraphs>94</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Monserrat</vt:lpstr>
      <vt:lpstr>Montserrat</vt:lpstr>
      <vt:lpstr>Open Sans</vt:lpstr>
      <vt:lpstr>Segoe UI</vt:lpstr>
      <vt:lpstr>Office Theme</vt:lpstr>
      <vt:lpstr>1_Office Theme</vt:lpstr>
      <vt:lpstr>PowerPoint Presentation</vt:lpstr>
      <vt:lpstr>Aims of the qualification</vt:lpstr>
      <vt:lpstr>Session 1: Learning objectives</vt:lpstr>
      <vt:lpstr>Digital Skills</vt:lpstr>
      <vt:lpstr>What is cybercrime?</vt:lpstr>
      <vt:lpstr>Cybercrime includes…</vt:lpstr>
      <vt:lpstr>Cybercrime includes…</vt:lpstr>
      <vt:lpstr>Cybercrime includes…</vt:lpstr>
      <vt:lpstr>Cybercrime includes…</vt:lpstr>
      <vt:lpstr>Cybercrime includes…</vt:lpstr>
      <vt:lpstr>Cybercrime includes…</vt:lpstr>
      <vt:lpstr>Cybercrime includes…</vt:lpstr>
      <vt:lpstr>Cybercrime includes…</vt:lpstr>
      <vt:lpstr>Cybercrime includes…</vt:lpstr>
      <vt:lpstr>Cybercrime includes…</vt:lpstr>
      <vt:lpstr>Cybercrime includes…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Gregory</dc:creator>
  <cp:lastModifiedBy>Natalie Gregory</cp:lastModifiedBy>
  <cp:revision>2</cp:revision>
  <dcterms:created xsi:type="dcterms:W3CDTF">2023-12-18T11:58:55Z</dcterms:created>
  <dcterms:modified xsi:type="dcterms:W3CDTF">2023-12-19T09:57:18Z</dcterms:modified>
</cp:coreProperties>
</file>